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6797675" cy="99250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 algn="r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 algn="r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 algn="r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7200000"/>
            <a:ext cx="2348280" cy="233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07AFEE5-407B-4A8B-BC7A-ACE427FCD606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7720" y="72720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4DDB52C-671F-481A-B4CC-F37B43A2C1B4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tHmz3rdA8" TargetMode="External"/><Relationship Id="rId2" Type="http://schemas.openxmlformats.org/officeDocument/2006/relationships/hyperlink" Target="https://www.youtube.com/watch?v=df3rpGyw6rs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88000" y="1699560"/>
            <a:ext cx="8927640" cy="18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2500" b="1" strike="noStrike" spc="-1">
                <a:solidFill>
                  <a:srgbClr val="00B050"/>
                </a:solidFill>
                <a:latin typeface="DejaVu Sans"/>
              </a:rPr>
              <a:t>SPOJENÁ ŠKOLA INTERNÁTNA </a:t>
            </a:r>
            <a:r>
              <a:t/>
            </a:r>
            <a:br/>
            <a:r>
              <a:rPr lang="sk-SK" sz="2500" b="1" strike="noStrike" spc="-1">
                <a:solidFill>
                  <a:srgbClr val="00B050"/>
                </a:solidFill>
                <a:latin typeface="DejaVu Sans"/>
              </a:rPr>
              <a:t>organizačná zložka</a:t>
            </a:r>
            <a:r>
              <a:rPr lang="sk-SK" sz="1800" b="0" strike="noStrike" spc="-1">
                <a:solidFill>
                  <a:srgbClr val="00B050"/>
                </a:solidFill>
                <a:latin typeface="DejaVu Sans"/>
              </a:rPr>
              <a:t> </a:t>
            </a:r>
            <a:r>
              <a:t/>
            </a:r>
            <a:br/>
            <a:r>
              <a:rPr lang="sk-SK" sz="2500" b="1" strike="noStrike" spc="-1">
                <a:solidFill>
                  <a:srgbClr val="00B050"/>
                </a:solidFill>
                <a:latin typeface="DejaVu Sans"/>
              </a:rPr>
              <a:t> ŠPECIÁLNA MATERSKÁ ŠKOLA </a:t>
            </a:r>
            <a:r>
              <a:t/>
            </a:r>
            <a:br/>
            <a:r>
              <a:rPr lang="sk-SK" sz="2500" b="1" strike="noStrike" spc="-1">
                <a:solidFill>
                  <a:srgbClr val="00B050"/>
                </a:solidFill>
                <a:latin typeface="DejaVu Sans"/>
              </a:rPr>
              <a:t>so sídlom </a:t>
            </a:r>
            <a:r>
              <a:t/>
            </a:r>
            <a:br/>
            <a:r>
              <a:rPr lang="sk-SK" sz="2500" b="1" strike="noStrike" spc="-1">
                <a:solidFill>
                  <a:srgbClr val="00B050"/>
                </a:solidFill>
                <a:latin typeface="DejaVu Sans"/>
              </a:rPr>
              <a:t>na Gorkého 614/18, 075 01 Trebišov </a:t>
            </a:r>
            <a:endParaRPr lang="sk-SK" sz="2500" b="0" strike="noStrike" spc="-1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304000" y="3854520"/>
            <a:ext cx="5183640" cy="9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3200" b="1" strike="noStrike" spc="-1">
                <a:solidFill>
                  <a:srgbClr val="00381F"/>
                </a:solidFill>
                <a:latin typeface="Arial"/>
              </a:rPr>
              <a:t>HURÁ SLNKO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rázok 1"/>
          <p:cNvPicPr/>
          <p:nvPr/>
        </p:nvPicPr>
        <p:blipFill>
          <a:blip r:embed="rId2"/>
          <a:srcRect l="4456" t="16900" b="4600"/>
          <a:stretch/>
        </p:blipFill>
        <p:spPr>
          <a:xfrm>
            <a:off x="792000" y="144360"/>
            <a:ext cx="605304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PIATOK</a:t>
            </a:r>
          </a:p>
        </p:txBody>
      </p:sp>
      <p:sp>
        <p:nvSpPr>
          <p:cNvPr id="105" name="CustomShape 2"/>
          <p:cNvSpPr/>
          <p:nvPr/>
        </p:nvSpPr>
        <p:spPr>
          <a:xfrm>
            <a:off x="576000" y="1872360"/>
            <a:ext cx="9015480" cy="18716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</a:rPr>
              <a:t>ČaSP/94 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0" strike="noStrike" spc="-1">
                <a:solidFill>
                  <a:srgbClr val="FFFFFF"/>
                </a:solidFill>
                <a:latin typeface="Times New Roman"/>
              </a:rPr>
              <a:t>Vymenovať a jednoducho opísať najbližších členov rodiny (mama, otec, sestra, brat, stará mama, starý otec) a pomenovať ich krstným menom</a:t>
            </a:r>
            <a:r>
              <a:rPr lang="sk-SK" sz="2800" b="0" strike="noStrike" spc="-1">
                <a:solidFill>
                  <a:srgbClr val="FFFFFF"/>
                </a:solidFill>
                <a:latin typeface="Tw Cen MT"/>
              </a:rPr>
              <a:t>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613080" y="3960360"/>
            <a:ext cx="8962920" cy="28796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MILÉ DETI, DNES SA POROZPRÁVAME O VAŠEJ RODINE.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POPROSTE RODIČOV, ABY SI S VAMI PREZRELI PRILOŽENÉ OBRÁZKY A POROZPRÁVAJTE SA O TOM, KTO JE NA NICH A AKO VYZERÁ.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ZOBERTE SI FOTOGRAFIU VAŠEJ RODINY...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KTO JE NA FOTOGRAFII? POMENUJTE JEDNOTLIVÝCH ČLENOV RODINY. KTO TVORÍ VAŠU RODINU? AKO SA VOLÁ MAMIČKA OTECKO A SÚRODENCI KRSTNÝM MENOM? BÝVA BABKA A DEDKO S VAMI? POZNÁTE ICH MENÁ?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rázok 2"/>
          <p:cNvPicPr/>
          <p:nvPr/>
        </p:nvPicPr>
        <p:blipFill>
          <a:blip r:embed="rId2"/>
          <a:stretch/>
        </p:blipFill>
        <p:spPr>
          <a:xfrm>
            <a:off x="128880" y="306360"/>
            <a:ext cx="4623120" cy="6173640"/>
          </a:xfrm>
          <a:prstGeom prst="rect">
            <a:avLst/>
          </a:prstGeom>
          <a:ln w="190440">
            <a:solidFill>
              <a:schemeClr val="accent2">
                <a:lumMod val="75000"/>
              </a:schemeClr>
            </a:solidFill>
            <a:rou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8" name="Obrázok 1"/>
          <p:cNvPicPr/>
          <p:nvPr/>
        </p:nvPicPr>
        <p:blipFill>
          <a:blip r:embed="rId3"/>
          <a:srcRect t="6223" b="3776"/>
          <a:stretch/>
        </p:blipFill>
        <p:spPr>
          <a:xfrm>
            <a:off x="5305320" y="308160"/>
            <a:ext cx="4846680" cy="6171840"/>
          </a:xfrm>
          <a:prstGeom prst="rect">
            <a:avLst/>
          </a:prstGeom>
          <a:ln w="190440">
            <a:solidFill>
              <a:schemeClr val="accent2">
                <a:lumMod val="75000"/>
              </a:schemeClr>
            </a:solidFill>
            <a:rou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PONDELOK</a:t>
            </a:r>
          </a:p>
        </p:txBody>
      </p:sp>
      <p:sp>
        <p:nvSpPr>
          <p:cNvPr id="110" name="CustomShape 2"/>
          <p:cNvSpPr/>
          <p:nvPr/>
        </p:nvSpPr>
        <p:spPr>
          <a:xfrm>
            <a:off x="488520" y="1728000"/>
            <a:ext cx="9015480" cy="1994040"/>
          </a:xfrm>
          <a:prstGeom prst="rect">
            <a:avLst/>
          </a:prstGeom>
          <a:solidFill>
            <a:srgbClr val="5565AF"/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  <a:ea typeface="SimSun"/>
              </a:rPr>
              <a:t>JaK/ 20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0" strike="noStrike" spc="-1">
                <a:solidFill>
                  <a:srgbClr val="FFFFFF"/>
                </a:solidFill>
                <a:latin typeface="Times New Roman"/>
                <a:ea typeface="SimSun"/>
              </a:rPr>
              <a:t>Znázorniť graficky motivovaný pohyb – oblúk dolný - vychádzajúci z pohybu dlane a prstov s využitím grafického materiálu (ceruzy) na priloženom pracovnom liste.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04000" y="3888000"/>
            <a:ext cx="8962920" cy="31064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„Ryba – rak, ryba – rak.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Žabka kváka: „Kvaky – kvak!“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Ryba – rak, ryba – rak.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Rak klepotá: „Je to tak!“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POPROS RODIČOV, ABY TI VYTLAČILI PRILOŽENÝ OBRÁZOK. NAJPRV SI VYSKÚŠAJ NAKRESLIŤ OBLÚK DOLNÝ PRSTOM VO VZDUCHU A POTOM CERUZOU S POMOCOU PRERUŠOVANÝCH ČIAR DOKRESLÍ VODU PRE ZVIERATKÁ – KAČIČKU, RYBKU, ŽABKU. OBRÁZOK M</a:t>
            </a: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Trebuchet MS"/>
              </a:rPr>
              <a:t>ÔŽEŠ DOKONČIŤ VYFARBENÍM ZVIERATIEK.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rázok 111"/>
          <p:cNvPicPr/>
          <p:nvPr/>
        </p:nvPicPr>
        <p:blipFill>
          <a:blip r:embed="rId2"/>
          <a:stretch/>
        </p:blipFill>
        <p:spPr>
          <a:xfrm>
            <a:off x="2453040" y="791280"/>
            <a:ext cx="4818960" cy="590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UTOROK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3312000" y="3888000"/>
            <a:ext cx="3744000" cy="273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Teplé slnko svieti,</a:t>
            </a: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lúkou bežia deti.</a:t>
            </a: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Pri veselej pesničke</a:t>
            </a: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skáču v mäkkej trávičke.</a:t>
            </a: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Bosé nôžky majú,</a:t>
            </a: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radostne sa hrajú.</a:t>
            </a:r>
          </a:p>
        </p:txBody>
      </p:sp>
      <p:sp>
        <p:nvSpPr>
          <p:cNvPr id="115" name="CustomShape 3"/>
          <p:cNvSpPr/>
          <p:nvPr/>
        </p:nvSpPr>
        <p:spPr>
          <a:xfrm>
            <a:off x="504000" y="1512000"/>
            <a:ext cx="9015480" cy="18716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</a:rPr>
              <a:t>UaK/143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0" strike="noStrike" spc="-1">
                <a:solidFill>
                  <a:srgbClr val="000000"/>
                </a:solidFill>
                <a:latin typeface="Times New Roman"/>
              </a:rPr>
              <a:t>Vyjadriť charakter detských piesní prirodzeným kultivovaným pohybom.</a:t>
            </a:r>
            <a:endParaRPr lang="sk-SK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Leto</a:t>
            </a:r>
          </a:p>
        </p:txBody>
      </p:sp>
      <p:sp>
        <p:nvSpPr>
          <p:cNvPr id="117" name="TextShape 2"/>
          <p:cNvSpPr txBox="1"/>
          <p:nvPr/>
        </p:nvSpPr>
        <p:spPr>
          <a:xfrm>
            <a:off x="504000" y="1944000"/>
            <a:ext cx="3283920" cy="546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1800" b="0" strike="noStrike" spc="-1">
                <a:latin typeface="Arial"/>
              </a:rPr>
              <a:t>Keď  prichádza leto,</a:t>
            </a:r>
          </a:p>
          <a:p>
            <a:r>
              <a:rPr lang="sk-SK" sz="1800" b="0" strike="noStrike" spc="-1">
                <a:latin typeface="Arial"/>
              </a:rPr>
              <a:t>je nám do skoku,</a:t>
            </a:r>
          </a:p>
          <a:p>
            <a:r>
              <a:rPr lang="sk-SK" sz="1800" b="0" strike="noStrike" spc="-1">
                <a:latin typeface="Arial"/>
              </a:rPr>
              <a:t>čľapkáme sa bosí</a:t>
            </a:r>
          </a:p>
          <a:p>
            <a:r>
              <a:rPr lang="sk-SK" sz="1800" b="0" strike="noStrike" spc="-1">
                <a:latin typeface="Arial"/>
              </a:rPr>
              <a:t>v bystrom potoku.</a:t>
            </a:r>
          </a:p>
          <a:p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latin typeface="Arial"/>
              </a:rPr>
              <a:t>Zohrejže nás, zohrej</a:t>
            </a:r>
          </a:p>
          <a:p>
            <a:r>
              <a:rPr lang="sk-SK" sz="1800" b="0" strike="noStrike" spc="-1">
                <a:latin typeface="Arial"/>
              </a:rPr>
              <a:t>slnko premilé.</a:t>
            </a:r>
          </a:p>
          <a:p>
            <a:r>
              <a:rPr lang="sk-SK" sz="1800" b="0" strike="noStrike" spc="-1">
                <a:latin typeface="Arial"/>
              </a:rPr>
              <a:t>Šantíme na lúke</a:t>
            </a:r>
          </a:p>
          <a:p>
            <a:r>
              <a:rPr lang="sk-SK" sz="1800" b="0" strike="noStrike" spc="-1">
                <a:latin typeface="Arial"/>
              </a:rPr>
              <a:t>ako motýle.</a:t>
            </a:r>
          </a:p>
          <a:p>
            <a:r>
              <a:rPr lang="sk-SK" sz="1800" b="0" strike="noStrike" spc="-1">
                <a:latin typeface="Arial"/>
              </a:rPr>
              <a:t>Púpavy a bašky,</a:t>
            </a:r>
          </a:p>
          <a:p>
            <a:r>
              <a:rPr lang="sk-SK" sz="1800" b="0" strike="noStrike" spc="-1">
                <a:latin typeface="Arial"/>
              </a:rPr>
              <a:t>zvonky, šalvie,</a:t>
            </a:r>
          </a:p>
          <a:p>
            <a:r>
              <a:rPr lang="sk-SK" sz="1800" b="0" strike="noStrike" spc="-1">
                <a:latin typeface="Arial"/>
              </a:rPr>
              <a:t>ktože si z nich, deti,</a:t>
            </a:r>
          </a:p>
          <a:p>
            <a:r>
              <a:rPr lang="sk-SK" sz="1800" b="0" strike="noStrike" spc="-1">
                <a:latin typeface="Arial"/>
              </a:rPr>
              <a:t>venček uvije?</a:t>
            </a:r>
          </a:p>
          <a:p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latin typeface="Arial"/>
              </a:rPr>
              <a:t>Škovránok nad hlavou</a:t>
            </a:r>
          </a:p>
          <a:p>
            <a:r>
              <a:rPr lang="sk-SK" sz="1800" b="0" strike="noStrike" spc="-1">
                <a:latin typeface="Arial"/>
              </a:rPr>
              <a:t>vtáčik maličký,</a:t>
            </a:r>
          </a:p>
          <a:p>
            <a:r>
              <a:rPr lang="sk-SK" sz="1800" b="0" strike="noStrike" spc="-1">
                <a:latin typeface="Arial"/>
              </a:rPr>
              <a:t>komuže to spievaš</a:t>
            </a:r>
          </a:p>
          <a:p>
            <a:r>
              <a:rPr lang="sk-SK" sz="1800" b="0" strike="noStrike" spc="-1">
                <a:latin typeface="Arial"/>
              </a:rPr>
              <a:t>svoje pesničky?</a:t>
            </a:r>
          </a:p>
          <a:p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4824000" y="2184840"/>
            <a:ext cx="3430080" cy="3162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1800" b="0" strike="noStrike" spc="-1">
                <a:latin typeface="Arial"/>
              </a:rPr>
              <a:t>Keď odchádza leto,</a:t>
            </a:r>
          </a:p>
          <a:p>
            <a:r>
              <a:rPr lang="sk-SK" sz="1800" b="0" strike="noStrike" spc="-1">
                <a:latin typeface="Arial"/>
              </a:rPr>
              <a:t>vravíme mu zas:</a:t>
            </a:r>
          </a:p>
          <a:p>
            <a:r>
              <a:rPr lang="sk-SK" sz="1800" b="0" strike="noStrike" spc="-1">
                <a:latin typeface="Arial"/>
              </a:rPr>
              <a:t>,,Prečo sa tak náhliš,</a:t>
            </a:r>
          </a:p>
          <a:p>
            <a:r>
              <a:rPr lang="sk-SK" sz="1800" b="0" strike="noStrike" spc="-1">
                <a:latin typeface="Arial"/>
              </a:rPr>
              <a:t>veď máš ešte čas.“</a:t>
            </a:r>
          </a:p>
          <a:p>
            <a:r>
              <a:rPr lang="sk-SK" sz="1800" b="0" strike="noStrike" spc="-1">
                <a:latin typeface="Arial"/>
              </a:rPr>
              <a:t>SLNIEČKO, HREJ</a:t>
            </a:r>
          </a:p>
          <a:p>
            <a:endParaRPr lang="sk-SK" sz="1800" b="0" strike="noStrike" spc="-1">
              <a:latin typeface="Arial"/>
            </a:endParaRPr>
          </a:p>
          <a:p>
            <a:r>
              <a:rPr lang="sk-SK" sz="1800" b="0" strike="noStrike" spc="-1">
                <a:latin typeface="Arial"/>
              </a:rPr>
              <a:t>Slniečko, hrej,</a:t>
            </a:r>
          </a:p>
          <a:p>
            <a:r>
              <a:rPr lang="sk-SK" sz="1800" b="0" strike="noStrike" spc="-1">
                <a:latin typeface="Arial"/>
              </a:rPr>
              <a:t>s nami sa smej,</a:t>
            </a:r>
          </a:p>
          <a:p>
            <a:r>
              <a:rPr lang="sk-SK" sz="1800" b="0" strike="noStrike" spc="-1">
                <a:latin typeface="Arial"/>
              </a:rPr>
              <a:t>v teplučkej vodičke</a:t>
            </a:r>
          </a:p>
          <a:p>
            <a:r>
              <a:rPr lang="sk-SK" sz="1800" b="0" strike="noStrike" spc="-1">
                <a:latin typeface="Arial"/>
              </a:rPr>
              <a:t>tam je nám hej.</a:t>
            </a:r>
          </a:p>
          <a:p>
            <a:endParaRPr lang="sk-SK" sz="1800" b="0" strike="noStrike" spc="-1">
              <a:latin typeface="Arial"/>
            </a:endParaRPr>
          </a:p>
          <a:p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27400" y="288000"/>
            <a:ext cx="9027720" cy="690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sk-SK" sz="3000" b="1" strike="noStrike" spc="-1">
                <a:solidFill>
                  <a:srgbClr val="333333"/>
                </a:solidFill>
                <a:latin typeface="Times New Roman"/>
              </a:rPr>
              <a:t>Milé deti a rodičia,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1" strike="noStrike" spc="-1">
                <a:solidFill>
                  <a:srgbClr val="333333"/>
                </a:solidFill>
                <a:latin typeface="Times New Roman"/>
              </a:rPr>
              <a:t>chceme vás za vašu usilovnú prácu pochváliť…</a:t>
            </a:r>
            <a:endParaRPr lang="sk-SK" sz="3000" b="0" strike="noStrike" spc="-1">
              <a:latin typeface="Arial"/>
            </a:endParaRPr>
          </a:p>
          <a:p>
            <a:pPr algn="ctr"/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Budeme veľmi radi,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ak sa nám pochválite vašimi fotkami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 pri spoločnej práci a fotografiami prác,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ako sa Vám spolu darilo…</a:t>
            </a:r>
            <a:endParaRPr lang="sk-SK" sz="3000" b="0" strike="noStrike" spc="-1">
              <a:latin typeface="Arial"/>
            </a:endParaRPr>
          </a:p>
          <a:p>
            <a:pPr algn="ctr"/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Zároveň Vám prajeme pekné leto,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slniečko aby sa na Vás usmievalo, oddýchnite si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a v septembri sa na Vás tešíme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 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Vaše pani učiteľky</a:t>
            </a:r>
            <a:endParaRPr lang="sk-SK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"/>
          <p:cNvGraphicFramePr/>
          <p:nvPr/>
        </p:nvGraphicFramePr>
        <p:xfrm>
          <a:off x="610200" y="1267920"/>
          <a:ext cx="8700480" cy="4661640"/>
        </p:xfrm>
        <a:graphic>
          <a:graphicData uri="http://schemas.openxmlformats.org/drawingml/2006/table">
            <a:tbl>
              <a:tblPr/>
              <a:tblGrid>
                <a:gridCol w="358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Podtéma týždňa: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96C4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„Dovidenia škola“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96C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Týždeň: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ABD0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22.6.- 30.6.2020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ABD0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Zdravotné cvičenie: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96C4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Vykonávať základný lokomočný pohyb podľa pokynov – chôdza, beh, skok.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 marL="89280" marR="89280"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96C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Pohybová hra: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ABD0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„Kolovrátok”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62A73B"/>
                      </a:solidFill>
                    </a:lnL>
                    <a:lnR w="12240">
                      <a:solidFill>
                        <a:srgbClr val="62A73B"/>
                      </a:solidFill>
                    </a:lnR>
                    <a:lnT w="12240">
                      <a:solidFill>
                        <a:srgbClr val="62A73B"/>
                      </a:solidFill>
                    </a:lnT>
                    <a:lnB w="12240">
                      <a:solidFill>
                        <a:srgbClr val="62A73B"/>
                      </a:solidFill>
                    </a:lnB>
                    <a:solidFill>
                      <a:srgbClr val="ABD0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48000" y="1872360"/>
            <a:ext cx="9015480" cy="18716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</a:rPr>
              <a:t>UaK/143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0" strike="noStrike" spc="-1">
                <a:solidFill>
                  <a:srgbClr val="000000"/>
                </a:solidFill>
                <a:latin typeface="Times New Roman"/>
              </a:rPr>
              <a:t>Vyjadriť charakter detských piesní prirodzeným kultivovaným pohybom.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48000" y="3961800"/>
            <a:ext cx="8962920" cy="21582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BUDEME POTREBOVAŤ: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PESNIČKY A DOBRÚ NÁLADU. (PIESNE SI STIAHNITE NA </a:t>
            </a: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  <a:hlinkClick r:id="rId2"/>
              </a:rPr>
              <a:t>https://www.youtube.com/watch?v=df3rpGyw6rs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  <a:hlinkClick r:id="rId3"/>
              </a:rPr>
              <a:t>https://www.youtube.com/watch?v=gktHmz3rdA8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2952000" y="648000"/>
            <a:ext cx="3888720" cy="88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sk-SK" sz="5400" b="1" strike="noStrike" spc="-1">
                <a:solidFill>
                  <a:srgbClr val="7E1233"/>
                </a:solidFill>
                <a:latin typeface="Trebuchet MS"/>
                <a:ea typeface="DejaVu Sans"/>
              </a:rPr>
              <a:t>PONDELOK:</a:t>
            </a:r>
            <a:endParaRPr lang="sk-SK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UTOROK</a:t>
            </a:r>
          </a:p>
        </p:txBody>
      </p:sp>
      <p:sp>
        <p:nvSpPr>
          <p:cNvPr id="89" name="CustomShape 2"/>
          <p:cNvSpPr/>
          <p:nvPr/>
        </p:nvSpPr>
        <p:spPr>
          <a:xfrm>
            <a:off x="216000" y="1944000"/>
            <a:ext cx="9774720" cy="18716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</a:rPr>
              <a:t>UaK/155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0" strike="noStrike" spc="-1">
                <a:solidFill>
                  <a:srgbClr val="000000"/>
                </a:solidFill>
                <a:latin typeface="Times New Roman"/>
              </a:rPr>
              <a:t>Pri vymaľovávaní ľudových krojov správne pomenovať použité farby. </a:t>
            </a:r>
            <a:endParaRPr lang="sk-SK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8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325080" y="4321800"/>
            <a:ext cx="8962920" cy="21582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MILÉ DETI,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 DNES SI SPOLU VYFARBÍME KROJE, KTORÉ SÚ TYPICKÉ PRE NÁŠ REGIÓN. PRÁVE V TAKÝCH KROJOCH CHODILI OBLEČENÍ NAŠI STARÍ RODIČIA, KEĎ BOLI MLADÍ.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KROJE BOLI KRÁSNE – FAREBNÉ, VESELÉ...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ok 4"/>
          <p:cNvPicPr/>
          <p:nvPr/>
        </p:nvPicPr>
        <p:blipFill>
          <a:blip r:embed="rId2"/>
          <a:srcRect t="707" r="1421" b="2195"/>
          <a:stretch/>
        </p:blipFill>
        <p:spPr>
          <a:xfrm rot="16200000">
            <a:off x="1972440" y="-1396080"/>
            <a:ext cx="6040440" cy="969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STREDA</a:t>
            </a:r>
          </a:p>
        </p:txBody>
      </p:sp>
      <p:sp>
        <p:nvSpPr>
          <p:cNvPr id="93" name="CustomShape 2"/>
          <p:cNvSpPr/>
          <p:nvPr/>
        </p:nvSpPr>
        <p:spPr>
          <a:xfrm>
            <a:off x="504000" y="2160360"/>
            <a:ext cx="9015480" cy="18716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</a:rPr>
              <a:t>ČaP/66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0" strike="noStrike" spc="-1">
                <a:solidFill>
                  <a:srgbClr val="000000"/>
                </a:solidFill>
                <a:latin typeface="Century Gothic"/>
              </a:rPr>
              <a:t>Rozoznávať vybrané exotické zvieratá, ktoré možno pozorovať v Zoo (lev, tiger, slon, opica)</a:t>
            </a:r>
            <a:r>
              <a:rPr lang="sk-SK" sz="28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541080" y="4248000"/>
            <a:ext cx="8962920" cy="21582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MILÉ DETI,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DNES SA SPOLU VYBERIEME DO ZOO,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V KTOREJ ŽIJE MNOHO EXOTICKÝCH ZVIERAT, KTORÉ DOMA NECHOVÁME.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POZORNE SI PREZRITE OBRÁZKY,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POMENUJTE A OPÍŠTE ZVIERATÁ, KTORÉ SÚ  NA NICH.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ázok 1"/>
          <p:cNvPicPr/>
          <p:nvPr/>
        </p:nvPicPr>
        <p:blipFill>
          <a:blip r:embed="rId2"/>
          <a:srcRect l="6099" t="4937" r="8156" b="25416"/>
          <a:stretch/>
        </p:blipFill>
        <p:spPr>
          <a:xfrm>
            <a:off x="-360000" y="-518400"/>
            <a:ext cx="4468680" cy="5270400"/>
          </a:xfrm>
          <a:prstGeom prst="rect">
            <a:avLst/>
          </a:prstGeom>
          <a:ln>
            <a:noFill/>
          </a:ln>
        </p:spPr>
      </p:pic>
      <p:pic>
        <p:nvPicPr>
          <p:cNvPr id="96" name="Obrázok 2"/>
          <p:cNvPicPr/>
          <p:nvPr/>
        </p:nvPicPr>
        <p:blipFill>
          <a:blip r:embed="rId3"/>
          <a:srcRect l="7217" t="3224" r="9338" b="30141"/>
          <a:stretch/>
        </p:blipFill>
        <p:spPr>
          <a:xfrm>
            <a:off x="5102280" y="-1008000"/>
            <a:ext cx="4905720" cy="5759640"/>
          </a:xfrm>
          <a:prstGeom prst="rect">
            <a:avLst/>
          </a:prstGeom>
          <a:ln>
            <a:noFill/>
          </a:ln>
        </p:spPr>
      </p:pic>
      <p:pic>
        <p:nvPicPr>
          <p:cNvPr id="97" name="Obrázok 3"/>
          <p:cNvPicPr/>
          <p:nvPr/>
        </p:nvPicPr>
        <p:blipFill>
          <a:blip r:embed="rId4"/>
          <a:srcRect l="7896" t="8639" r="14294" b="28074"/>
          <a:stretch/>
        </p:blipFill>
        <p:spPr>
          <a:xfrm>
            <a:off x="2976840" y="3960000"/>
            <a:ext cx="3863160" cy="35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Obrázok 1"/>
          <p:cNvPicPr/>
          <p:nvPr/>
        </p:nvPicPr>
        <p:blipFill>
          <a:blip r:embed="rId2"/>
          <a:srcRect l="13285" t="11543" r="4479" b="18221"/>
          <a:stretch/>
        </p:blipFill>
        <p:spPr>
          <a:xfrm>
            <a:off x="4896000" y="216000"/>
            <a:ext cx="4998960" cy="6119640"/>
          </a:xfrm>
          <a:prstGeom prst="rect">
            <a:avLst/>
          </a:prstGeom>
          <a:ln>
            <a:noFill/>
          </a:ln>
        </p:spPr>
      </p:pic>
      <p:pic>
        <p:nvPicPr>
          <p:cNvPr id="99" name="Obrázok 2"/>
          <p:cNvPicPr/>
          <p:nvPr/>
        </p:nvPicPr>
        <p:blipFill>
          <a:blip r:embed="rId3"/>
          <a:srcRect l="13082" t="14956" r="16369" b="28518"/>
          <a:stretch/>
        </p:blipFill>
        <p:spPr>
          <a:xfrm>
            <a:off x="451080" y="2592360"/>
            <a:ext cx="4228920" cy="46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ŠTVRTOK</a:t>
            </a:r>
          </a:p>
        </p:txBody>
      </p:sp>
      <p:sp>
        <p:nvSpPr>
          <p:cNvPr id="101" name="CustomShape 2"/>
          <p:cNvSpPr/>
          <p:nvPr/>
        </p:nvSpPr>
        <p:spPr>
          <a:xfrm>
            <a:off x="576000" y="1800000"/>
            <a:ext cx="9015480" cy="18716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000000"/>
                </a:solidFill>
                <a:latin typeface="Times New Roman"/>
              </a:rPr>
              <a:t>JaK/21</a:t>
            </a:r>
            <a:endParaRPr lang="sk-SK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0" strike="noStrike" spc="-1">
                <a:solidFill>
                  <a:srgbClr val="FFFFFF"/>
                </a:solidFill>
                <a:latin typeface="Century Gothic"/>
              </a:rPr>
              <a:t>Pri dokresľovaní motýlích krídel ceruzkou správne sedieť.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613080" y="4032360"/>
            <a:ext cx="8962920" cy="2879640"/>
          </a:xfrm>
          <a:prstGeom prst="rect">
            <a:avLst/>
          </a:prstGeom>
          <a:ln>
            <a:solidFill>
              <a:srgbClr val="9F701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MILÉ DETI, POZORNE SI PREZRITE PRILOŽENÝ OBRÁZOK.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ČO JE NA ŇOM NAKRESLENÉ?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ÁNO - MOTÝLE, KTORÉ SÚ ZNÁME SVOJIMI KRÁSNYMI KRÍDLAMI.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ALE ČO JE TO? MAJÚ OBE KRÍDLA ROVNAKÉ?  NIE!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JEDNO KRÍDELKO NIE JE VYZDOBENÉ.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NAJSKÔR HO DOKRESLITE CERUZKOU TAK, ABY BOLO ÚPLNE ROVNAKÉ AKO TO PRVÉ. POTOM SI MOTÝĽOV MÔŽETE VYFARBIŤ.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694</Words>
  <Application>Microsoft Office PowerPoint</Application>
  <PresentationFormat>Vlastná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17</vt:i4>
      </vt:variant>
    </vt:vector>
  </HeadingPairs>
  <TitlesOfParts>
    <vt:vector size="28" baseType="lpstr">
      <vt:lpstr>SimSun</vt:lpstr>
      <vt:lpstr>Arial</vt:lpstr>
      <vt:lpstr>Century Gothic</vt:lpstr>
      <vt:lpstr>DejaVu Sans</vt:lpstr>
      <vt:lpstr>Symbol</vt:lpstr>
      <vt:lpstr>Times New Roman</vt:lpstr>
      <vt:lpstr>Trebuchet MS</vt:lpstr>
      <vt:lpstr>Tw Cen MT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Illustration</dc:title>
  <dc:subject/>
  <dc:creator>Skola</dc:creator>
  <dc:description/>
  <cp:lastModifiedBy>Skola</cp:lastModifiedBy>
  <cp:revision>3</cp:revision>
  <cp:lastPrinted>2020-10-01T09:35:26Z</cp:lastPrinted>
  <dcterms:created xsi:type="dcterms:W3CDTF">2020-06-22T06:40:38Z</dcterms:created>
  <dcterms:modified xsi:type="dcterms:W3CDTF">2020-10-01T09:36:00Z</dcterms:modified>
  <dc:language>sk-SK</dc:language>
</cp:coreProperties>
</file>