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0" r:id="rId1"/>
  </p:sldMasterIdLst>
  <p:notesMasterIdLst>
    <p:notesMasterId r:id="rId18"/>
  </p:notesMasterIdLst>
  <p:sldIdLst>
    <p:sldId id="385" r:id="rId2"/>
    <p:sldId id="392" r:id="rId3"/>
    <p:sldId id="452" r:id="rId4"/>
    <p:sldId id="454" r:id="rId5"/>
    <p:sldId id="462" r:id="rId6"/>
    <p:sldId id="481" r:id="rId7"/>
    <p:sldId id="482" r:id="rId8"/>
    <p:sldId id="438" r:id="rId9"/>
    <p:sldId id="483" r:id="rId10"/>
    <p:sldId id="444" r:id="rId11"/>
    <p:sldId id="446" r:id="rId12"/>
    <p:sldId id="447" r:id="rId13"/>
    <p:sldId id="448" r:id="rId14"/>
    <p:sldId id="471" r:id="rId15"/>
    <p:sldId id="431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CC0000"/>
    <a:srgbClr val="9999FF"/>
    <a:srgbClr val="FF0066"/>
    <a:srgbClr val="800000"/>
    <a:srgbClr val="FF99CC"/>
    <a:srgbClr val="FFFF66"/>
    <a:srgbClr val="FFCCCC"/>
    <a:srgbClr val="FF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tredný štýl 1 - zvýrazneni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EC20E35-A176-4012-BC5E-935CFFF8708E}" styleName="Stredný štý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vetlý štý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etlý štýl 2 - zvýrazneni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Svetlý štýl 3 - zvýrazneni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etlý štýl 1 - zvýrazneni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2" autoAdjust="0"/>
    <p:restoredTop sz="92738" autoAdjust="0"/>
  </p:normalViewPr>
  <p:slideViewPr>
    <p:cSldViewPr>
      <p:cViewPr varScale="1">
        <p:scale>
          <a:sx n="67" d="100"/>
          <a:sy n="67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BD923CB-C698-43CB-A81F-1B9C7EA72703}" type="datetimeFigureOut">
              <a:rPr lang="sk-SK"/>
              <a:pPr>
                <a:defRPr/>
              </a:pPr>
              <a:t>21. 10. 2020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/>
              <a:t>Kliknite sem a upravte štýly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88F0044-1032-4E78-95A5-3DE7C095D49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3182671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F0044-1032-4E78-95A5-3DE7C095D491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766217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F0044-1032-4E78-95A5-3DE7C095D491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5D385B-ABC4-4EB9-997B-C1566B2DC614}" type="datetime1">
              <a:rPr lang="sk-SK" smtClean="0"/>
              <a:pPr>
                <a:defRPr/>
              </a:pPr>
              <a:t>21. 10. 2020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Gymnázium Andreja Kmeťa Banská Štiavnica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992E4-8B23-4E1D-A477-12077DE711D9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389791399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551037-BC06-4F4D-BC14-6FFB37123713}" type="datetime1">
              <a:rPr lang="sk-SK" smtClean="0"/>
              <a:pPr>
                <a:defRPr/>
              </a:pPr>
              <a:t>21. 10. 2020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Gymnázium Andreja Kmeťa Banská Štiavnica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CA5E6-E5FC-4C5F-BC6C-5675341D3DF5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874963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12E60D-5BA9-472B-A2DF-C64B4DF0E41C}" type="datetime1">
              <a:rPr lang="sk-SK" smtClean="0"/>
              <a:pPr>
                <a:defRPr/>
              </a:pPr>
              <a:t>21. 10. 2020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Gymnázium Andreja Kmeťa Banská Štiavnica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CA5E6-E5FC-4C5F-BC6C-5675341D3DF5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757176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AB9E2D-75F7-4A96-9F39-2A46096CAE01}" type="datetime1">
              <a:rPr lang="sk-SK" smtClean="0"/>
              <a:pPr>
                <a:defRPr/>
              </a:pPr>
              <a:t>21. 10. 2020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Gymnázium Andreja Kmeťa Banská Štiavnica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CA5E6-E5FC-4C5F-BC6C-5675341D3DF5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625657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831CFD-8E7F-44B9-9EEF-90C56D799F0C}" type="datetime1">
              <a:rPr lang="sk-SK" smtClean="0"/>
              <a:pPr>
                <a:defRPr/>
              </a:pPr>
              <a:t>21. 10. 2020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Gymnázium Andreja Kmeťa Banská Štiavnica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CA5E6-E5FC-4C5F-BC6C-5675341D3DF5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23815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2EF56A-3F9A-4EA8-AC8F-91FE3501E747}" type="datetime1">
              <a:rPr lang="sk-SK" smtClean="0"/>
              <a:pPr>
                <a:defRPr/>
              </a:pPr>
              <a:t>21. 10. 2020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Gymnázium Andreja Kmeťa Banská Štiavnica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CA5E6-E5FC-4C5F-BC6C-5675341D3DF5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053188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54EC6B-14E2-40F4-A9E2-ABB96E89BFC2}" type="datetime1">
              <a:rPr lang="sk-SK" smtClean="0"/>
              <a:pPr>
                <a:defRPr/>
              </a:pPr>
              <a:t>21. 10. 2020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Gymnázium Andreja Kmeťa Banská Štiavnica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CA5E6-E5FC-4C5F-BC6C-5675341D3DF5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642172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E9CC4-2C3E-4071-BB43-C83FFC2FC10A}" type="datetime1">
              <a:rPr lang="sk-SK" smtClean="0"/>
              <a:pPr>
                <a:defRPr/>
              </a:pPr>
              <a:t>21. 10. 2020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Gymnázium Andreja Kmeťa Banská Štiavnica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CA5E6-E5FC-4C5F-BC6C-5675341D3DF5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026522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D6AE6-4B22-4BF2-93C2-33714ABC20A6}" type="datetime1">
              <a:rPr lang="sk-SK" smtClean="0"/>
              <a:pPr>
                <a:defRPr/>
              </a:pPr>
              <a:t>21. 10. 2020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Gymnázium Andreja Kmeťa Banská Štiavnica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CA5E6-E5FC-4C5F-BC6C-5675341D3DF5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4893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51A91-C927-46DF-8435-4E367505E36F}" type="datetime1">
              <a:rPr lang="sk-SK" smtClean="0"/>
              <a:pPr>
                <a:defRPr/>
              </a:pPr>
              <a:t>21. 10. 2020</a:t>
            </a:fld>
            <a:endParaRPr lang="sk-SK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Gymnázium Andreja Kmeťa Banská Štiavnica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B9F0-C6ED-4A4E-BA63-87A9BF9922D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064746994"/>
      </p:ext>
    </p:extLst>
  </p:cSld>
  <p:clrMapOvr>
    <a:masterClrMapping/>
  </p:clrMapOvr>
  <p:transition advClick="0" advTm="9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2D2F93-93BA-4EFF-A7BC-FF8BDAF59D35}" type="datetime1">
              <a:rPr lang="sk-SK" smtClean="0"/>
              <a:pPr>
                <a:defRPr/>
              </a:pPr>
              <a:t>21. 10. 2020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Gymnázium Andreja Kmeťa Banská Štiavnica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CA5E6-E5FC-4C5F-BC6C-5675341D3DF5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7033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C31553-4B05-4A8F-9660-5B2A00E1AADD}" type="datetime1">
              <a:rPr lang="sk-SK" smtClean="0"/>
              <a:pPr>
                <a:defRPr/>
              </a:pPr>
              <a:t>21. 10. 2020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Gymnázium Andreja Kmeťa Banská Štiavnica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0AB99-2859-4571-852A-3E8FD8993148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381841761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DBA4FF-98DC-454A-B3D6-DB4C2A8EAAC4}" type="datetime1">
              <a:rPr lang="sk-SK" smtClean="0"/>
              <a:pPr>
                <a:defRPr/>
              </a:pPr>
              <a:t>21. 10. 2020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Gymnázium Andreja Kmeťa Banská Štiavnica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CA5E6-E5FC-4C5F-BC6C-5675341D3DF5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6360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59C054-1008-4823-895D-917F3AD48775}" type="datetime1">
              <a:rPr lang="sk-SK" smtClean="0"/>
              <a:pPr>
                <a:defRPr/>
              </a:pPr>
              <a:t>21. 10. 2020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Gymnázium Andreja Kmeťa Banská Štiavnica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CA5E6-E5FC-4C5F-BC6C-5675341D3DF5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932836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B23D85-0657-4489-8CD6-EF47313A86D7}" type="datetime1">
              <a:rPr lang="sk-SK" smtClean="0"/>
              <a:pPr>
                <a:defRPr/>
              </a:pPr>
              <a:t>21. 10. 2020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Gymnázium Andreja Kmeťa Banská Štiavnica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43F02-0B90-43A9-A1EF-EDD9394D3054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785115312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751B66-0630-4356-ABEB-494B95795561}" type="datetime1">
              <a:rPr lang="sk-SK" smtClean="0"/>
              <a:pPr>
                <a:defRPr/>
              </a:pPr>
              <a:t>21. 10. 2020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Gymnázium Andreja Kmeťa Banská Štiavnica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47421-D123-4631-A11B-5AFFE977FE1C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66643997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4C71D1-AC8B-4D37-9416-E180030D4674}" type="datetime1">
              <a:rPr lang="sk-SK" smtClean="0"/>
              <a:pPr>
                <a:defRPr/>
              </a:pPr>
              <a:t>21. 10. 2020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Gymnázium Andreja Kmeťa Banská Štiavnica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CA5E6-E5FC-4C5F-BC6C-5675341D3DF5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40757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772A68-A359-454E-B553-47391D0256AC}" type="datetime1">
              <a:rPr lang="sk-SK" smtClean="0"/>
              <a:pPr>
                <a:defRPr/>
              </a:pPr>
              <a:t>21. 10. 2020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Gymnázium Andreja Kmeťa Banská Štiavnica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B109E-7D34-4821-BD29-8BFE7C30ABB9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39888857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CB0897F-4CAC-40C9-A969-5EB272C18AA7}" type="datetime1">
              <a:rPr lang="sk-SK" smtClean="0"/>
              <a:pPr>
                <a:defRPr/>
              </a:pPr>
              <a:t>21. 10. 2020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sk-SK"/>
              <a:t>Gymnázium Andreja Kmeťa Banská Štiavnica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91CA5E6-E5FC-4C5F-BC6C-5675341D3DF5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69403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</p:sldLayoutIdLst>
  <p:transition>
    <p:wipe dir="r"/>
  </p:transition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>
            <a:extLst>
              <a:ext uri="{FF2B5EF4-FFF2-40B4-BE49-F238E27FC236}">
                <a16:creationId xmlns="" xmlns:a16="http://schemas.microsoft.com/office/drawing/2014/main" id="{22790EC5-ACA7-4536-8066-B60199F3C6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CAD20AEA-7CAF-4A83-BE2E-EAF010B8B7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="" xmlns:a16="http://schemas.microsoft.com/office/drawing/2014/main" id="{45873676-3D69-48B0-BA02-D759766A90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2">
            <a:extLst>
              <a:ext uri="{FF2B5EF4-FFF2-40B4-BE49-F238E27FC236}">
                <a16:creationId xmlns="" xmlns:a16="http://schemas.microsoft.com/office/drawing/2014/main" id="{248E96D7-6599-4607-9958-FD9E100013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ázok 16" descr="Obrázok, na ktorom je osoba, skupina, pózujúci, fotografia&#10;&#10;Automaticky generovaný popis">
            <a:extLst>
              <a:ext uri="{FF2B5EF4-FFF2-40B4-BE49-F238E27FC236}">
                <a16:creationId xmlns="" xmlns:a16="http://schemas.microsoft.com/office/drawing/2014/main" id="{AB17A063-2C74-48C8-A043-4B6EB441BB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419" b="28901"/>
          <a:stretch/>
        </p:blipFill>
        <p:spPr>
          <a:xfrm>
            <a:off x="20" y="-1"/>
            <a:ext cx="9143980" cy="4187739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="" xmlns:a16="http://schemas.microsoft.com/office/drawing/2014/main" id="{99478AA5-D1D0-4B5E-9FDE-6F55026DA3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4229100"/>
            <a:ext cx="9144000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>
            <a:extLst>
              <a:ext uri="{FF2B5EF4-FFF2-40B4-BE49-F238E27FC236}">
                <a16:creationId xmlns="" xmlns:a16="http://schemas.microsoft.com/office/drawing/2014/main" id="{3CA8EEE2-DA9A-4635-9B41-33EB565145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82" name="BlokTextu 4"/>
          <p:cNvSpPr txBox="1">
            <a:spLocks noChangeArrowheads="1"/>
          </p:cNvSpPr>
          <p:nvPr/>
        </p:nvSpPr>
        <p:spPr bwMode="auto">
          <a:xfrm>
            <a:off x="857224" y="4857760"/>
            <a:ext cx="7424928" cy="11167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cap="all" dirty="0" err="1">
                <a:solidFill>
                  <a:srgbClr val="C00000"/>
                </a:solidFill>
                <a:latin typeface="Monotype Corsiva" pitchFamily="66" charset="0"/>
                <a:ea typeface="+mj-ea"/>
                <a:cs typeface="MV Boli" pitchFamily="2" charset="0"/>
              </a:rPr>
              <a:t>Gymnázium</a:t>
            </a:r>
            <a:r>
              <a:rPr lang="en-US" sz="3700" b="1" cap="all" dirty="0">
                <a:solidFill>
                  <a:srgbClr val="C00000"/>
                </a:solidFill>
                <a:latin typeface="Monotype Corsiva" pitchFamily="66" charset="0"/>
                <a:ea typeface="+mj-ea"/>
                <a:cs typeface="MV Boli" pitchFamily="2" charset="0"/>
              </a:rPr>
              <a:t> </a:t>
            </a:r>
            <a:r>
              <a:rPr lang="sk-SK" sz="3700" b="1" cap="all" dirty="0" smtClean="0">
                <a:solidFill>
                  <a:srgbClr val="C00000"/>
                </a:solidFill>
                <a:latin typeface="Monotype Corsiva" pitchFamily="66" charset="0"/>
                <a:ea typeface="+mj-ea"/>
                <a:cs typeface="MV Boli" pitchFamily="2" charset="0"/>
              </a:rPr>
              <a:t>   </a:t>
            </a:r>
            <a:r>
              <a:rPr lang="en-US" sz="3700" b="1" cap="all" dirty="0" err="1" smtClean="0">
                <a:solidFill>
                  <a:srgbClr val="C00000"/>
                </a:solidFill>
                <a:latin typeface="Monotype Corsiva" pitchFamily="66" charset="0"/>
                <a:ea typeface="+mj-ea"/>
                <a:cs typeface="MV Boli" pitchFamily="2" charset="0"/>
              </a:rPr>
              <a:t>Andreja</a:t>
            </a:r>
            <a:r>
              <a:rPr lang="en-US" sz="3700" b="1" cap="all" dirty="0" smtClean="0">
                <a:solidFill>
                  <a:srgbClr val="C00000"/>
                </a:solidFill>
                <a:latin typeface="Monotype Corsiva" pitchFamily="66" charset="0"/>
                <a:ea typeface="+mj-ea"/>
                <a:cs typeface="MV Boli" pitchFamily="2" charset="0"/>
              </a:rPr>
              <a:t> </a:t>
            </a:r>
            <a:r>
              <a:rPr lang="sk-SK" sz="3700" b="1" cap="all" dirty="0" smtClean="0">
                <a:solidFill>
                  <a:srgbClr val="C00000"/>
                </a:solidFill>
                <a:latin typeface="Monotype Corsiva" pitchFamily="66" charset="0"/>
                <a:ea typeface="+mj-ea"/>
                <a:cs typeface="MV Boli" pitchFamily="2" charset="0"/>
              </a:rPr>
              <a:t>   </a:t>
            </a:r>
            <a:r>
              <a:rPr lang="en-US" sz="3700" b="1" cap="all" dirty="0" err="1" smtClean="0">
                <a:solidFill>
                  <a:srgbClr val="C00000"/>
                </a:solidFill>
                <a:latin typeface="Monotype Corsiva" pitchFamily="66" charset="0"/>
                <a:ea typeface="+mj-ea"/>
                <a:cs typeface="MV Boli" pitchFamily="2" charset="0"/>
              </a:rPr>
              <a:t>Kmeťa</a:t>
            </a:r>
            <a:r>
              <a:rPr lang="en-US" sz="3700" b="1" cap="all" dirty="0" smtClean="0">
                <a:solidFill>
                  <a:srgbClr val="C00000"/>
                </a:solidFill>
                <a:latin typeface="Monotype Corsiva" pitchFamily="66" charset="0"/>
                <a:ea typeface="+mj-ea"/>
                <a:cs typeface="MV Boli" pitchFamily="2" charset="0"/>
              </a:rPr>
              <a:t> </a:t>
            </a:r>
            <a:r>
              <a:rPr lang="en-US" sz="3700" b="1" cap="all" dirty="0" err="1">
                <a:solidFill>
                  <a:srgbClr val="C00000"/>
                </a:solidFill>
                <a:latin typeface="Monotype Corsiva" pitchFamily="66" charset="0"/>
                <a:ea typeface="+mj-ea"/>
                <a:cs typeface="MV Boli" pitchFamily="2" charset="0"/>
              </a:rPr>
              <a:t>Banská</a:t>
            </a:r>
            <a:r>
              <a:rPr lang="en-US" sz="3700" b="1" cap="all" dirty="0">
                <a:solidFill>
                  <a:srgbClr val="C00000"/>
                </a:solidFill>
                <a:latin typeface="Monotype Corsiva" pitchFamily="66" charset="0"/>
                <a:ea typeface="+mj-ea"/>
                <a:cs typeface="MV Boli" pitchFamily="2" charset="0"/>
              </a:rPr>
              <a:t> </a:t>
            </a:r>
            <a:r>
              <a:rPr lang="sk-SK" sz="3700" b="1" cap="all" dirty="0" smtClean="0">
                <a:solidFill>
                  <a:srgbClr val="C00000"/>
                </a:solidFill>
                <a:latin typeface="Monotype Corsiva" pitchFamily="66" charset="0"/>
                <a:ea typeface="+mj-ea"/>
                <a:cs typeface="MV Boli" pitchFamily="2" charset="0"/>
              </a:rPr>
              <a:t>     </a:t>
            </a:r>
            <a:r>
              <a:rPr lang="en-US" sz="3700" b="1" cap="all" dirty="0" err="1" smtClean="0">
                <a:solidFill>
                  <a:srgbClr val="C00000"/>
                </a:solidFill>
                <a:latin typeface="Monotype Corsiva" pitchFamily="66" charset="0"/>
                <a:ea typeface="+mj-ea"/>
                <a:cs typeface="MV Boli" pitchFamily="2" charset="0"/>
              </a:rPr>
              <a:t>Štiavnica</a:t>
            </a:r>
            <a:endParaRPr lang="en-US" sz="3700" b="1" cap="all" dirty="0">
              <a:solidFill>
                <a:srgbClr val="C00000"/>
              </a:solidFill>
              <a:latin typeface="Monotype Corsiva" pitchFamily="66" charset="0"/>
              <a:ea typeface="+mj-ea"/>
              <a:cs typeface="MV Boli" pitchFamily="2" charset="0"/>
            </a:endParaRP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>
          <a:xfrm>
            <a:off x="7885508" y="5883275"/>
            <a:ext cx="5731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3443F02-0B90-43A9-A1EF-EDD9394D3054}" type="slidenum">
              <a:rPr lang="en-US" smtClean="0"/>
              <a:pPr>
                <a:spcAft>
                  <a:spcPts val="60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47421-D123-4631-A11B-5AFFE977FE1C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895401" y="587416"/>
            <a:ext cx="2964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sk-SK" sz="2400" u="sng" dirty="0">
                <a:solidFill>
                  <a:srgbClr val="002060"/>
                </a:solidFill>
                <a:latin typeface="Comic Sans MS" panose="030F0702030302020204" pitchFamily="66" charset="0"/>
              </a:rPr>
              <a:t>HODNOTENIE MS</a:t>
            </a:r>
            <a:endParaRPr lang="sk-SK" sz="2400" u="sng" dirty="0">
              <a:solidFill>
                <a:srgbClr val="002060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895401" y="1499310"/>
            <a:ext cx="6962747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sk-SK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AK </a:t>
            </a:r>
            <a:r>
              <a:rPr lang="en-US" altLang="sk-SK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má</a:t>
            </a:r>
            <a:r>
              <a:rPr lang="en-US" altLang="sk-SK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MS v </a:t>
            </a:r>
            <a:r>
              <a:rPr lang="en-US" altLang="sk-SK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danom</a:t>
            </a:r>
            <a:r>
              <a:rPr lang="en-US" altLang="sk-SK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sk-SK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predmete</a:t>
            </a:r>
            <a:r>
              <a:rPr lang="en-US" altLang="sk-SK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sk-SK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viac</a:t>
            </a:r>
            <a:r>
              <a:rPr lang="en-US" altLang="sk-SK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sk-SK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častí</a:t>
            </a:r>
            <a:r>
              <a:rPr lang="en-US" altLang="sk-SK" sz="2400" b="1" dirty="0">
                <a:latin typeface="Comic Sans MS" panose="030F0702030302020204" pitchFamily="66" charset="0"/>
              </a:rPr>
              <a:t>, </a:t>
            </a:r>
            <a:r>
              <a:rPr lang="en-US" altLang="sk-SK" sz="2400" u="sng" dirty="0" err="1">
                <a:latin typeface="Comic Sans MS" panose="030F0702030302020204" pitchFamily="66" charset="0"/>
              </a:rPr>
              <a:t>hodnotí</a:t>
            </a:r>
            <a:r>
              <a:rPr lang="en-US" altLang="sk-SK" sz="2400" u="sng" dirty="0">
                <a:latin typeface="Comic Sans MS" panose="030F0702030302020204" pitchFamily="66" charset="0"/>
              </a:rPr>
              <a:t> </a:t>
            </a:r>
            <a:r>
              <a:rPr lang="en-US" altLang="sk-SK" sz="2400" u="sng" dirty="0" err="1">
                <a:latin typeface="Comic Sans MS" panose="030F0702030302020204" pitchFamily="66" charset="0"/>
              </a:rPr>
              <a:t>sa</a:t>
            </a:r>
            <a:r>
              <a:rPr lang="en-US" altLang="sk-SK" sz="2400" u="sng" dirty="0">
                <a:latin typeface="Comic Sans MS" panose="030F0702030302020204" pitchFamily="66" charset="0"/>
              </a:rPr>
              <a:t> </a:t>
            </a:r>
            <a:r>
              <a:rPr lang="en-US" altLang="sk-SK" sz="2400" u="sng" dirty="0" err="1">
                <a:latin typeface="Comic Sans MS" panose="030F0702030302020204" pitchFamily="66" charset="0"/>
              </a:rPr>
              <a:t>každá</a:t>
            </a:r>
            <a:r>
              <a:rPr lang="en-US" altLang="sk-SK" sz="2400" u="sng" dirty="0">
                <a:latin typeface="Comic Sans MS" panose="030F0702030302020204" pitchFamily="66" charset="0"/>
              </a:rPr>
              <a:t> </a:t>
            </a:r>
            <a:r>
              <a:rPr lang="en-US" altLang="sk-SK" sz="2400" u="sng" dirty="0" err="1">
                <a:latin typeface="Comic Sans MS" panose="030F0702030302020204" pitchFamily="66" charset="0"/>
              </a:rPr>
              <a:t>zvlášť</a:t>
            </a:r>
            <a:r>
              <a:rPr lang="en-US" altLang="sk-SK" sz="2400" dirty="0">
                <a:latin typeface="Comic Sans MS" panose="030F0702030302020204" pitchFamily="66" charset="0"/>
              </a:rPr>
              <a:t>. </a:t>
            </a:r>
            <a:endParaRPr lang="sk-SK" altLang="sk-SK" sz="2400" dirty="0">
              <a:latin typeface="Comic Sans MS" panose="030F0702030302020204" pitchFamily="66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sk-SK" altLang="sk-SK" sz="2400" dirty="0">
              <a:latin typeface="Comic Sans MS" panose="030F0702030302020204" pitchFamily="66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sk-SK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Výsledné</a:t>
            </a:r>
            <a:r>
              <a:rPr lang="en-US" altLang="sk-SK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sk-SK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hodnotenie</a:t>
            </a:r>
            <a:r>
              <a:rPr lang="en-US" altLang="sk-SK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sk-SK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sa</a:t>
            </a:r>
            <a:r>
              <a:rPr lang="en-US" altLang="sk-SK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sk-SK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neurčuje</a:t>
            </a:r>
            <a:r>
              <a:rPr lang="en-US" altLang="sk-SK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sk-SK" sz="2400" dirty="0">
                <a:latin typeface="Comic Sans MS" panose="030F0702030302020204" pitchFamily="66" charset="0"/>
              </a:rPr>
              <a:t>- </a:t>
            </a:r>
            <a:r>
              <a:rPr lang="en-US" altLang="sk-SK" sz="2400" dirty="0" err="1">
                <a:latin typeface="Comic Sans MS" panose="030F0702030302020204" pitchFamily="66" charset="0"/>
              </a:rPr>
              <a:t>určuje</a:t>
            </a:r>
            <a:r>
              <a:rPr lang="en-US" altLang="sk-SK" sz="2400" dirty="0">
                <a:latin typeface="Comic Sans MS" panose="030F0702030302020204" pitchFamily="66" charset="0"/>
              </a:rPr>
              <a:t> </a:t>
            </a:r>
            <a:r>
              <a:rPr lang="en-US" altLang="sk-SK" sz="2400" dirty="0" err="1">
                <a:latin typeface="Comic Sans MS" panose="030F0702030302020204" pitchFamily="66" charset="0"/>
              </a:rPr>
              <a:t>sa</a:t>
            </a:r>
            <a:r>
              <a:rPr lang="en-US" altLang="sk-SK" sz="2400" dirty="0">
                <a:latin typeface="Comic Sans MS" panose="030F0702030302020204" pitchFamily="66" charset="0"/>
              </a:rPr>
              <a:t>, </a:t>
            </a:r>
            <a:r>
              <a:rPr lang="en-US" altLang="sk-SK" sz="2400" dirty="0" err="1">
                <a:latin typeface="Comic Sans MS" panose="030F0702030302020204" pitchFamily="66" charset="0"/>
              </a:rPr>
              <a:t>či</a:t>
            </a:r>
            <a:r>
              <a:rPr lang="en-US" altLang="sk-SK" sz="2400" dirty="0">
                <a:latin typeface="Comic Sans MS" panose="030F0702030302020204" pitchFamily="66" charset="0"/>
              </a:rPr>
              <a:t> v </a:t>
            </a:r>
            <a:r>
              <a:rPr lang="en-US" altLang="sk-SK" sz="2400" dirty="0" err="1">
                <a:latin typeface="Comic Sans MS" panose="030F0702030302020204" pitchFamily="66" charset="0"/>
              </a:rPr>
              <a:t>danom</a:t>
            </a:r>
            <a:r>
              <a:rPr lang="en-US" altLang="sk-SK" sz="2400" dirty="0">
                <a:latin typeface="Comic Sans MS" panose="030F0702030302020204" pitchFamily="66" charset="0"/>
              </a:rPr>
              <a:t> </a:t>
            </a:r>
            <a:r>
              <a:rPr lang="en-US" altLang="sk-SK" sz="2400" dirty="0" err="1">
                <a:latin typeface="Comic Sans MS" panose="030F0702030302020204" pitchFamily="66" charset="0"/>
              </a:rPr>
              <a:t>predmete</a:t>
            </a:r>
            <a:r>
              <a:rPr lang="en-US" altLang="sk-SK" sz="2400" dirty="0">
                <a:latin typeface="Comic Sans MS" panose="030F0702030302020204" pitchFamily="66" charset="0"/>
              </a:rPr>
              <a:t> </a:t>
            </a:r>
            <a:r>
              <a:rPr lang="en-US" altLang="sk-SK" sz="2400" dirty="0" err="1">
                <a:latin typeface="Comic Sans MS" panose="030F0702030302020204" pitchFamily="66" charset="0"/>
              </a:rPr>
              <a:t>zmaturoval</a:t>
            </a:r>
            <a:r>
              <a:rPr lang="en-US" altLang="sk-SK" sz="2400" dirty="0">
                <a:latin typeface="Comic Sans MS" panose="030F0702030302020204" pitchFamily="66" charset="0"/>
              </a:rPr>
              <a:t> </a:t>
            </a:r>
            <a:r>
              <a:rPr lang="en-US" altLang="sk-SK" sz="2400" dirty="0" err="1">
                <a:latin typeface="Comic Sans MS" panose="030F0702030302020204" pitchFamily="66" charset="0"/>
              </a:rPr>
              <a:t>alebo</a:t>
            </a:r>
            <a:r>
              <a:rPr lang="en-US" altLang="sk-SK" sz="2400" dirty="0">
                <a:latin typeface="Comic Sans MS" panose="030F0702030302020204" pitchFamily="66" charset="0"/>
              </a:rPr>
              <a:t> </a:t>
            </a:r>
            <a:r>
              <a:rPr lang="en-US" altLang="sk-SK" sz="2400" dirty="0" err="1">
                <a:latin typeface="Comic Sans MS" panose="030F0702030302020204" pitchFamily="66" charset="0"/>
              </a:rPr>
              <a:t>nezmaturoval</a:t>
            </a:r>
            <a:endParaRPr lang="en-US" altLang="sk-SK" sz="24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sk-SK" sz="24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HODNOTENIE</a:t>
            </a:r>
            <a:endParaRPr lang="en-US" altLang="sk-SK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sk-SK" sz="2400" dirty="0">
                <a:latin typeface="Comic Sans MS" panose="030F0702030302020204" pitchFamily="66" charset="0"/>
              </a:rPr>
              <a:t>EČ M</a:t>
            </a:r>
            <a:r>
              <a:rPr lang="sk-SK" altLang="sk-SK" sz="2400" dirty="0">
                <a:latin typeface="Comic Sans MS" panose="030F0702030302020204" pitchFamily="66" charset="0"/>
              </a:rPr>
              <a:t>S</a:t>
            </a:r>
            <a:r>
              <a:rPr lang="en-US" altLang="sk-SK" sz="2400" dirty="0">
                <a:latin typeface="Comic Sans MS" panose="030F0702030302020204" pitchFamily="66" charset="0"/>
              </a:rPr>
              <a:t> - </a:t>
            </a:r>
            <a:r>
              <a:rPr lang="en-US" altLang="sk-SK" sz="2400" dirty="0" err="1">
                <a:latin typeface="Comic Sans MS" panose="030F0702030302020204" pitchFamily="66" charset="0"/>
              </a:rPr>
              <a:t>hodnotí</a:t>
            </a:r>
            <a:r>
              <a:rPr lang="en-US" altLang="sk-SK" sz="2400" dirty="0">
                <a:latin typeface="Comic Sans MS" panose="030F0702030302020204" pitchFamily="66" charset="0"/>
              </a:rPr>
              <a:t> </a:t>
            </a:r>
            <a:r>
              <a:rPr lang="en-US" altLang="sk-SK" sz="2400" dirty="0" err="1">
                <a:latin typeface="Comic Sans MS" panose="030F0702030302020204" pitchFamily="66" charset="0"/>
              </a:rPr>
              <a:t>sa</a:t>
            </a:r>
            <a:r>
              <a:rPr lang="en-US" altLang="sk-SK" sz="2400" dirty="0">
                <a:latin typeface="Comic Sans MS" panose="030F0702030302020204" pitchFamily="66" charset="0"/>
              </a:rPr>
              <a:t> % </a:t>
            </a:r>
            <a:r>
              <a:rPr lang="en-US" altLang="sk-SK" sz="2400" dirty="0" err="1">
                <a:latin typeface="Comic Sans MS" panose="030F0702030302020204" pitchFamily="66" charset="0"/>
              </a:rPr>
              <a:t>úspešnosti</a:t>
            </a:r>
            <a:r>
              <a:rPr lang="sk-SK" altLang="sk-SK" sz="2400" dirty="0">
                <a:latin typeface="Comic Sans MS" panose="030F0702030302020204" pitchFamily="66" charset="0"/>
              </a:rPr>
              <a:t>,  </a:t>
            </a:r>
            <a:r>
              <a:rPr lang="sk-SK" altLang="sk-SK" sz="2400" dirty="0" err="1">
                <a:latin typeface="Comic Sans MS" panose="030F0702030302020204" pitchFamily="66" charset="0"/>
              </a:rPr>
              <a:t>percentil</a:t>
            </a:r>
            <a:r>
              <a:rPr lang="sk-SK" altLang="sk-SK" sz="2400" dirty="0">
                <a:latin typeface="Comic Sans MS" panose="030F0702030302020204" pitchFamily="66" charset="0"/>
              </a:rPr>
              <a:t>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sk-SK" sz="2400" dirty="0">
                <a:latin typeface="Comic Sans MS" panose="030F0702030302020204" pitchFamily="66" charset="0"/>
              </a:rPr>
              <a:t>                    </a:t>
            </a:r>
            <a:endParaRPr lang="en-US" altLang="sk-SK" sz="24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sk-SK" sz="2400" dirty="0">
                <a:latin typeface="Comic Sans MS" panose="030F0702030302020204" pitchFamily="66" charset="0"/>
              </a:rPr>
              <a:t>PFIČ  	- </a:t>
            </a:r>
            <a:r>
              <a:rPr lang="en-US" altLang="sk-SK" sz="2400" dirty="0" err="1">
                <a:latin typeface="Comic Sans MS" panose="030F0702030302020204" pitchFamily="66" charset="0"/>
              </a:rPr>
              <a:t>hodnotí</a:t>
            </a:r>
            <a:r>
              <a:rPr lang="en-US" altLang="sk-SK" sz="2400" dirty="0">
                <a:latin typeface="Comic Sans MS" panose="030F0702030302020204" pitchFamily="66" charset="0"/>
              </a:rPr>
              <a:t> </a:t>
            </a:r>
            <a:r>
              <a:rPr lang="en-US" altLang="sk-SK" sz="2400" dirty="0" err="1">
                <a:latin typeface="Comic Sans MS" panose="030F0702030302020204" pitchFamily="66" charset="0"/>
              </a:rPr>
              <a:t>sa</a:t>
            </a:r>
            <a:r>
              <a:rPr lang="en-US" altLang="sk-SK" sz="2400" dirty="0">
                <a:latin typeface="Comic Sans MS" panose="030F0702030302020204" pitchFamily="66" charset="0"/>
              </a:rPr>
              <a:t> % </a:t>
            </a:r>
            <a:r>
              <a:rPr lang="en-US" altLang="sk-SK" sz="2400" dirty="0" err="1">
                <a:latin typeface="Comic Sans MS" panose="030F0702030302020204" pitchFamily="66" charset="0"/>
              </a:rPr>
              <a:t>úspešnosti</a:t>
            </a:r>
            <a:r>
              <a:rPr lang="sk-SK" altLang="sk-SK" sz="2400" dirty="0">
                <a:latin typeface="Comic Sans MS" panose="030F0702030302020204" pitchFamily="66" charset="0"/>
              </a:rPr>
              <a:t>, </a:t>
            </a:r>
          </a:p>
          <a:p>
            <a:pPr eaLnBrk="1" hangingPunct="1">
              <a:lnSpc>
                <a:spcPct val="90000"/>
              </a:lnSpc>
            </a:pPr>
            <a:endParaRPr lang="en-US" altLang="sk-SK" sz="24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sk-SK" sz="2400" dirty="0">
                <a:latin typeface="Comic Sans MS" panose="030F0702030302020204" pitchFamily="66" charset="0"/>
              </a:rPr>
              <a:t>UFIČ  - </a:t>
            </a:r>
            <a:r>
              <a:rPr lang="en-US" altLang="sk-SK" sz="2400" dirty="0" err="1">
                <a:latin typeface="Comic Sans MS" panose="030F0702030302020204" pitchFamily="66" charset="0"/>
              </a:rPr>
              <a:t>hodnotí</a:t>
            </a:r>
            <a:r>
              <a:rPr lang="en-US" altLang="sk-SK" sz="2400" dirty="0">
                <a:latin typeface="Comic Sans MS" panose="030F0702030302020204" pitchFamily="66" charset="0"/>
              </a:rPr>
              <a:t> </a:t>
            </a:r>
            <a:r>
              <a:rPr lang="en-US" altLang="sk-SK" sz="2400" dirty="0" err="1">
                <a:latin typeface="Comic Sans MS" panose="030F0702030302020204" pitchFamily="66" charset="0"/>
              </a:rPr>
              <a:t>sa</a:t>
            </a:r>
            <a:r>
              <a:rPr lang="en-US" altLang="sk-SK" sz="2400" dirty="0">
                <a:latin typeface="Comic Sans MS" panose="030F0702030302020204" pitchFamily="66" charset="0"/>
              </a:rPr>
              <a:t> </a:t>
            </a:r>
            <a:r>
              <a:rPr lang="en-US" altLang="sk-SK" sz="2400" dirty="0" err="1">
                <a:latin typeface="Comic Sans MS" panose="030F0702030302020204" pitchFamily="66" charset="0"/>
              </a:rPr>
              <a:t>známkou</a:t>
            </a:r>
            <a:endParaRPr lang="en-US" altLang="sk-SK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8719229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47421-D123-4631-A11B-5AFFE977FE1C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48443" y="1052736"/>
            <a:ext cx="4321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cs-CZ" sz="3200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1071538" y="714356"/>
            <a:ext cx="3286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sk-SK" sz="24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HODNOTENIE   MS</a:t>
            </a:r>
          </a:p>
        </p:txBody>
      </p:sp>
      <p:sp>
        <p:nvSpPr>
          <p:cNvPr id="9" name="Zástupný symbol obsahu 2"/>
          <p:cNvSpPr txBox="1">
            <a:spLocks/>
          </p:cNvSpPr>
          <p:nvPr/>
        </p:nvSpPr>
        <p:spPr>
          <a:xfrm>
            <a:off x="1000428" y="1528035"/>
            <a:ext cx="7243979" cy="4724400"/>
          </a:xfrm>
          <a:prstGeom prst="rect">
            <a:avLst/>
          </a:prstGeom>
        </p:spPr>
        <p:txBody>
          <a:bodyPr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sk-SK" altLang="sk-SK" sz="2400" kern="0" dirty="0">
                <a:latin typeface="Comic Sans MS" panose="030F0702030302020204" pitchFamily="66" charset="0"/>
              </a:rPr>
              <a:t>Žiak úspešne zmaturuje z</a:t>
            </a:r>
            <a:r>
              <a:rPr lang="sk-SK" altLang="sk-SK" sz="2400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sk-SK" altLang="sk-SK" sz="2400" u="sng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VYUČOVACIEHO JAZYKA  A  CUDZIEHO  JAZYKA</a:t>
            </a:r>
            <a:r>
              <a:rPr lang="sk-SK" altLang="sk-SK" sz="2400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sk-SK" altLang="sk-SK" sz="2400" kern="0" dirty="0">
                <a:latin typeface="Comic Sans MS" panose="030F0702030302020204" pitchFamily="66" charset="0"/>
              </a:rPr>
              <a:t>ak:</a:t>
            </a:r>
          </a:p>
          <a:p>
            <a:pPr>
              <a:buFont typeface="Wingdings" panose="05000000000000000000" pitchFamily="2" charset="2"/>
              <a:buChar char="ü"/>
            </a:pPr>
            <a:endParaRPr lang="sk-SK" altLang="sk-SK" sz="2400" kern="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k-SK" altLang="sk-SK" sz="2400" kern="0" dirty="0">
                <a:latin typeface="Comic Sans MS" panose="030F0702030302020204" pitchFamily="66" charset="0"/>
              </a:rPr>
              <a:t>z ÚFIČ je hodnotený známkou 1-3 a súčasne získa </a:t>
            </a:r>
            <a:r>
              <a:rPr lang="sk-SK" altLang="sk-SK" sz="2400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viac ako 33% z EČ </a:t>
            </a:r>
            <a:r>
              <a:rPr lang="sk-SK" altLang="sk-SK" sz="2400" u="sng" kern="0" dirty="0">
                <a:latin typeface="Comic Sans MS" panose="030F0702030302020204" pitchFamily="66" charset="0"/>
              </a:rPr>
              <a:t>alebo</a:t>
            </a:r>
            <a:r>
              <a:rPr lang="sk-SK" altLang="sk-SK" sz="2400" kern="0" dirty="0">
                <a:latin typeface="Comic Sans MS" panose="030F0702030302020204" pitchFamily="66" charset="0"/>
              </a:rPr>
              <a:t> </a:t>
            </a:r>
            <a:r>
              <a:rPr lang="sk-SK" altLang="sk-SK" sz="2400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viac ako 25%    z PFIČ </a:t>
            </a:r>
            <a:r>
              <a:rPr lang="sk-SK" altLang="sk-SK" sz="2400" kern="0" dirty="0">
                <a:latin typeface="Comic Sans MS" panose="030F0702030302020204" pitchFamily="66" charset="0"/>
              </a:rPr>
              <a:t>, alebo</a:t>
            </a:r>
          </a:p>
          <a:p>
            <a:pPr>
              <a:buFont typeface="Wingdings" panose="05000000000000000000" pitchFamily="2" charset="2"/>
              <a:buChar char="ü"/>
            </a:pPr>
            <a:endParaRPr lang="sk-SK" altLang="sk-SK" sz="2400" kern="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k-SK" altLang="sk-SK" sz="2400" kern="0" dirty="0">
                <a:latin typeface="Comic Sans MS" panose="030F0702030302020204" pitchFamily="66" charset="0"/>
              </a:rPr>
              <a:t>z ÚFIČ je hodnotený známkou 4 a súčasne získa </a:t>
            </a:r>
            <a:r>
              <a:rPr lang="sk-SK" altLang="sk-SK" sz="2400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viac ako 33% z EČ </a:t>
            </a:r>
            <a:r>
              <a:rPr lang="sk-SK" altLang="sk-SK" sz="2400" u="sng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sk-SK" altLang="sk-SK" sz="2400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 viac ako 25% z PFIČ </a:t>
            </a:r>
          </a:p>
          <a:p>
            <a:endParaRPr lang="sk-SK" altLang="sk-SK" sz="2800" kern="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5185524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47421-D123-4631-A11B-5AFFE977FE1C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48443" y="1052736"/>
            <a:ext cx="4321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cs-CZ" sz="3200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956023" y="1052736"/>
            <a:ext cx="692948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sk-SK" altLang="sk-SK" sz="28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HODNOTENIE   MS</a:t>
            </a:r>
          </a:p>
          <a:p>
            <a:pPr>
              <a:buFontTx/>
              <a:buNone/>
            </a:pPr>
            <a:endParaRPr lang="sk-SK" altLang="sk-SK" sz="32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sk-SK" altLang="sk-SK" sz="32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sk-SK" altLang="sk-SK" sz="2400" dirty="0">
                <a:latin typeface="Comic Sans MS" panose="030F0702030302020204" pitchFamily="66" charset="0"/>
              </a:rPr>
              <a:t>Žiak úspešne zmaturuje </a:t>
            </a:r>
            <a:r>
              <a:rPr lang="sk-SK" altLang="sk-SK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z  </a:t>
            </a:r>
            <a:r>
              <a:rPr lang="sk-SK" altLang="sk-SK" sz="2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MATEMATIKY</a:t>
            </a:r>
            <a:r>
              <a:rPr lang="sk-SK" altLang="sk-SK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</a:p>
          <a:p>
            <a:pPr>
              <a:buFontTx/>
              <a:buNone/>
            </a:pPr>
            <a:endParaRPr lang="sk-SK" altLang="sk-SK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k-SK" altLang="sk-SK" sz="2400" dirty="0">
                <a:latin typeface="Comic Sans MS" panose="030F0702030302020204" pitchFamily="66" charset="0"/>
              </a:rPr>
              <a:t>ak je z ÚFIČ hodnotený </a:t>
            </a:r>
            <a:r>
              <a:rPr lang="sk-SK" altLang="sk-SK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známkou 1-3 </a:t>
            </a:r>
            <a:r>
              <a:rPr lang="sk-SK" altLang="sk-SK" sz="2400" dirty="0">
                <a:latin typeface="Comic Sans MS" panose="030F0702030302020204" pitchFamily="66" charset="0"/>
              </a:rPr>
              <a:t>a súčasne </a:t>
            </a:r>
            <a:r>
              <a:rPr lang="sk-SK" altLang="sk-SK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získa viac ako 25% z EČ </a:t>
            </a:r>
            <a:r>
              <a:rPr lang="sk-SK" altLang="sk-SK" sz="2400" dirty="0">
                <a:latin typeface="Comic Sans MS" panose="030F0702030302020204" pitchFamily="66" charset="0"/>
              </a:rPr>
              <a:t>, alebo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sk-SK" altLang="sk-SK" sz="2400" dirty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k-SK" altLang="sk-SK" sz="2400" dirty="0">
                <a:latin typeface="Comic Sans MS" panose="030F0702030302020204" pitchFamily="66" charset="0"/>
              </a:rPr>
              <a:t>je hodnotený </a:t>
            </a:r>
            <a:r>
              <a:rPr lang="sk-SK" altLang="sk-SK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známkou 4  a súčasne získa viac ako 33% z EČ</a:t>
            </a:r>
          </a:p>
        </p:txBody>
      </p:sp>
    </p:spTree>
    <p:extLst>
      <p:ext uri="{BB962C8B-B14F-4D97-AF65-F5344CB8AC3E}">
        <p14:creationId xmlns="" xmlns:p14="http://schemas.microsoft.com/office/powerpoint/2010/main" val="1016189410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47421-D123-4631-A11B-5AFFE977FE1C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48443" y="1052736"/>
            <a:ext cx="4321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cs-CZ" sz="3200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928662" y="1214422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sk-SK" altLang="sk-SK" sz="2400" dirty="0">
                <a:latin typeface="Comic Sans MS" panose="030F0702030302020204" pitchFamily="66" charset="0"/>
              </a:rPr>
              <a:t>Ak má predmet </a:t>
            </a:r>
            <a:r>
              <a:rPr lang="sk-SK" altLang="sk-SK" sz="2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len  ústnu časť internej časti,</a:t>
            </a:r>
            <a:r>
              <a:rPr lang="sk-SK" altLang="sk-SK" sz="2400" dirty="0">
                <a:latin typeface="Comic Sans MS" panose="030F0702030302020204" pitchFamily="66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sk-SK" altLang="sk-SK" sz="2400" dirty="0">
              <a:latin typeface="Comic Sans MS" panose="030F0702030302020204" pitchFamily="66" charset="0"/>
            </a:endParaRPr>
          </a:p>
          <a:p>
            <a:r>
              <a:rPr lang="sk-SK" altLang="sk-SK" sz="2400" dirty="0">
                <a:latin typeface="Comic Sans MS" panose="030F0702030302020204" pitchFamily="66" charset="0"/>
              </a:rPr>
              <a:t>    žiak úspešne vykoná maturitnú skúšku z </a:t>
            </a:r>
          </a:p>
          <a:p>
            <a:r>
              <a:rPr lang="sk-SK" altLang="sk-SK" sz="2400" dirty="0">
                <a:latin typeface="Comic Sans MS" panose="030F0702030302020204" pitchFamily="66" charset="0"/>
              </a:rPr>
              <a:t>    tohto predmetu, </a:t>
            </a:r>
          </a:p>
          <a:p>
            <a:r>
              <a:rPr lang="sk-SK" altLang="sk-SK" sz="2400" dirty="0">
                <a:latin typeface="Comic Sans MS" panose="030F0702030302020204" pitchFamily="66" charset="0"/>
              </a:rPr>
              <a:t>    ak jeho hodnotenie z ústnej formy  </a:t>
            </a:r>
          </a:p>
          <a:p>
            <a:r>
              <a:rPr lang="sk-SK" altLang="sk-SK" sz="2400" dirty="0">
                <a:latin typeface="Comic Sans MS" panose="030F0702030302020204" pitchFamily="66" charset="0"/>
              </a:rPr>
              <a:t>    internej časti maturitnej skúšky </a:t>
            </a:r>
          </a:p>
          <a:p>
            <a:r>
              <a:rPr lang="sk-SK" altLang="sk-SK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  nebude horšie ako 4 - dostatočný.</a:t>
            </a:r>
          </a:p>
        </p:txBody>
      </p:sp>
    </p:spTree>
    <p:extLst>
      <p:ext uri="{BB962C8B-B14F-4D97-AF65-F5344CB8AC3E}">
        <p14:creationId xmlns="" xmlns:p14="http://schemas.microsoft.com/office/powerpoint/2010/main" val="2867900991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47421-D123-4631-A11B-5AFFE977FE1C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48443" y="1052736"/>
            <a:ext cx="4321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cs-CZ" sz="3200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928662" y="1214422"/>
            <a:ext cx="7200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sk-SK" altLang="sk-SK" sz="2400" u="sng" dirty="0">
                <a:solidFill>
                  <a:srgbClr val="002060"/>
                </a:solidFill>
                <a:latin typeface="Comic Sans MS" panose="030F0702030302020204" pitchFamily="66" charset="0"/>
              </a:rPr>
              <a:t>OPRAVNÉ TERMÍNY</a:t>
            </a:r>
          </a:p>
          <a:p>
            <a:endParaRPr lang="sk-SK" altLang="sk-SK" sz="24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k-SK" altLang="sk-SK" sz="2400" dirty="0">
                <a:latin typeface="Comic Sans MS" panose="030F0702030302020204" pitchFamily="66" charset="0"/>
              </a:rPr>
              <a:t>oprava ÚFIČ – september, február,</a:t>
            </a:r>
          </a:p>
          <a:p>
            <a:pPr marL="457200" indent="-457200"/>
            <a:endParaRPr lang="sk-SK" altLang="sk-SK" sz="2400" dirty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k-SK" altLang="sk-SK" sz="2400" dirty="0">
                <a:latin typeface="Comic Sans MS" panose="030F0702030302020204" pitchFamily="66" charset="0"/>
              </a:rPr>
              <a:t>opravnú skúšku musí žiak požiadať, povoľuje ju </a:t>
            </a:r>
            <a:r>
              <a:rPr lang="sk-SK" altLang="sk-SK" sz="2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školská maturitná </a:t>
            </a:r>
            <a:r>
              <a:rPr lang="sk-SK" altLang="sk-SK" sz="24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komisia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sk-SK" altLang="sk-SK" sz="2400" u="sng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sk-SK" altLang="sk-SK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OPRAVNÝ  TERMÍM EXTERNEJ ČASTI MS</a:t>
            </a:r>
          </a:p>
          <a:p>
            <a:pPr marL="457200" indent="-457200" algn="ctr"/>
            <a:r>
              <a:rPr lang="sk-SK" altLang="sk-SK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sk-SK" altLang="sk-SK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</a:t>
            </a:r>
            <a:r>
              <a:rPr lang="sk-SK" altLang="sk-SK" sz="2800" dirty="0" smtClean="0">
                <a:latin typeface="Comic Sans MS" panose="030F0702030302020204" pitchFamily="66" charset="0"/>
              </a:rPr>
              <a:t>3. - 8. SEPTEMBER 2021</a:t>
            </a:r>
            <a:endParaRPr lang="sk-SK" altLang="sk-SK" sz="2800" dirty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sk-SK" altLang="sk-SK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1087394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47421-D123-4631-A11B-5AFFE977FE1C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sk-SK" altLang="sk-SK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sk-SK" altLang="sk-S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8816" y="17885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sk-SK" altLang="sk-SK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sk-SK" altLang="sk-S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77349" y="2468753"/>
            <a:ext cx="613330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sk-SK" sz="3000" i="1" kern="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sk-SK" sz="3000" i="1" kern="0" dirty="0">
                <a:solidFill>
                  <a:schemeClr val="tx1"/>
                </a:solidFill>
                <a:latin typeface="Arial" charset="0"/>
              </a:rPr>
            </a:br>
            <a:endParaRPr lang="sk-SK" sz="3000" i="1" kern="0" dirty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endParaRPr lang="sk-SK" sz="3000" i="1" kern="0" dirty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endParaRPr lang="sk-SK" sz="3000" i="1" kern="0" dirty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endParaRPr lang="sk-SK" sz="3000" i="1" kern="0" dirty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endParaRPr lang="sk-SK" sz="3000" i="1" kern="0" dirty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r>
              <a:rPr lang="sk-SK" sz="2400" u="sng" kern="0" dirty="0">
                <a:solidFill>
                  <a:srgbClr val="800000"/>
                </a:solidFill>
                <a:latin typeface="Comic Sans MS" pitchFamily="66" charset="0"/>
              </a:rPr>
              <a:t>KONTAKT:</a:t>
            </a:r>
          </a:p>
          <a:p>
            <a:pPr eaLnBrk="1" hangingPunct="1"/>
            <a:r>
              <a:rPr lang="sk-SK" sz="2400" kern="0" dirty="0">
                <a:solidFill>
                  <a:srgbClr val="800000"/>
                </a:solidFill>
                <a:latin typeface="Comic Sans MS" pitchFamily="66" charset="0"/>
              </a:rPr>
              <a:t>Gymnázium Andreja Kmeťa</a:t>
            </a:r>
            <a:br>
              <a:rPr lang="sk-SK" sz="2400" kern="0" dirty="0">
                <a:solidFill>
                  <a:srgbClr val="800000"/>
                </a:solidFill>
                <a:latin typeface="Comic Sans MS" pitchFamily="66" charset="0"/>
              </a:rPr>
            </a:br>
            <a:r>
              <a:rPr lang="sk-SK" sz="2400" kern="0" dirty="0">
                <a:solidFill>
                  <a:srgbClr val="800000"/>
                </a:solidFill>
                <a:latin typeface="Comic Sans MS" pitchFamily="66" charset="0"/>
              </a:rPr>
              <a:t>Banská Štiavnica</a:t>
            </a:r>
          </a:p>
          <a:p>
            <a:pPr eaLnBrk="1" hangingPunct="1"/>
            <a:r>
              <a:rPr lang="sk-SK" sz="2400" kern="0" dirty="0" err="1">
                <a:solidFill>
                  <a:srgbClr val="800000"/>
                </a:solidFill>
                <a:latin typeface="Comic Sans MS" pitchFamily="66" charset="0"/>
              </a:rPr>
              <a:t>Kolpašská</a:t>
            </a:r>
            <a:r>
              <a:rPr lang="sk-SK" sz="2400" kern="0" dirty="0">
                <a:solidFill>
                  <a:srgbClr val="800000"/>
                </a:solidFill>
                <a:latin typeface="Comic Sans MS" pitchFamily="66" charset="0"/>
              </a:rPr>
              <a:t> 1738/9</a:t>
            </a:r>
          </a:p>
          <a:p>
            <a:pPr eaLnBrk="1" hangingPunct="1"/>
            <a:r>
              <a:rPr lang="sk-SK" sz="2400" kern="0" dirty="0">
                <a:solidFill>
                  <a:srgbClr val="800000"/>
                </a:solidFill>
                <a:latin typeface="Comic Sans MS" pitchFamily="66" charset="0"/>
              </a:rPr>
              <a:t>BANSKÁ  ŠTIAVNICA</a:t>
            </a:r>
          </a:p>
          <a:p>
            <a:pPr eaLnBrk="1" hangingPunct="1"/>
            <a:r>
              <a:rPr lang="sk-SK" sz="2400" kern="0" dirty="0">
                <a:solidFill>
                  <a:srgbClr val="800000"/>
                </a:solidFill>
                <a:latin typeface="Comic Sans MS" pitchFamily="66" charset="0"/>
              </a:rPr>
              <a:t>969 17</a:t>
            </a:r>
          </a:p>
          <a:p>
            <a:pPr eaLnBrk="1" hangingPunct="1"/>
            <a:endParaRPr lang="sk-SK" sz="2400" kern="0" dirty="0">
              <a:solidFill>
                <a:srgbClr val="800000"/>
              </a:solidFill>
              <a:latin typeface="Comic Sans MS" pitchFamily="66" charset="0"/>
            </a:endParaRPr>
          </a:p>
          <a:p>
            <a:pPr eaLnBrk="1" hangingPunct="1"/>
            <a:r>
              <a:rPr lang="sk-SK" sz="2400" kern="0" dirty="0">
                <a:solidFill>
                  <a:srgbClr val="002060"/>
                </a:solidFill>
                <a:latin typeface="Comic Sans MS" pitchFamily="66" charset="0"/>
              </a:rPr>
              <a:t>Tel: 045 6920593</a:t>
            </a:r>
          </a:p>
          <a:p>
            <a:pPr eaLnBrk="1" hangingPunct="1"/>
            <a:r>
              <a:rPr lang="sk-SK" sz="2400" kern="0" dirty="0">
                <a:solidFill>
                  <a:srgbClr val="002060"/>
                </a:solidFill>
                <a:latin typeface="Comic Sans MS" pitchFamily="66" charset="0"/>
              </a:rPr>
              <a:t>E-mail: </a:t>
            </a:r>
            <a:r>
              <a:rPr lang="sk-SK" sz="2400" kern="0" dirty="0" err="1">
                <a:solidFill>
                  <a:srgbClr val="002060"/>
                </a:solidFill>
                <a:latin typeface="Comic Sans MS" pitchFamily="66" charset="0"/>
              </a:rPr>
              <a:t>schranka</a:t>
            </a:r>
            <a:r>
              <a:rPr lang="en-US" sz="2400" kern="0" dirty="0">
                <a:solidFill>
                  <a:srgbClr val="002060"/>
                </a:solidFill>
                <a:latin typeface="Comic Sans MS" pitchFamily="66" charset="0"/>
              </a:rPr>
              <a:t>@</a:t>
            </a:r>
            <a:r>
              <a:rPr lang="sk-SK" sz="2400" kern="0" dirty="0">
                <a:solidFill>
                  <a:srgbClr val="002060"/>
                </a:solidFill>
                <a:latin typeface="Comic Sans MS" pitchFamily="66" charset="0"/>
              </a:rPr>
              <a:t>gymbs.sk</a:t>
            </a:r>
          </a:p>
          <a:p>
            <a:pPr eaLnBrk="1" hangingPunct="1"/>
            <a:r>
              <a:rPr lang="sk-SK" sz="2400" kern="0" dirty="0">
                <a:solidFill>
                  <a:srgbClr val="002060"/>
                </a:solidFill>
                <a:latin typeface="Comic Sans MS" pitchFamily="66" charset="0"/>
              </a:rPr>
              <a:t>http://gymbs.edupage.org</a:t>
            </a:r>
          </a:p>
        </p:txBody>
      </p:sp>
    </p:spTree>
    <p:extLst>
      <p:ext uri="{BB962C8B-B14F-4D97-AF65-F5344CB8AC3E}">
        <p14:creationId xmlns="" xmlns:p14="http://schemas.microsoft.com/office/powerpoint/2010/main" val="2811380841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 descr="logo skoly"/>
          <p:cNvGraphicFramePr>
            <a:graphicFrameLocks noGrp="1" noChangeAspect="1"/>
          </p:cNvGraphicFramePr>
          <p:nvPr>
            <p:ph/>
          </p:nvPr>
        </p:nvGraphicFramePr>
        <p:xfrm>
          <a:off x="611188" y="1700213"/>
          <a:ext cx="7824787" cy="4610100"/>
        </p:xfrm>
        <a:graphic>
          <a:graphicData uri="http://schemas.openxmlformats.org/presentationml/2006/ole">
            <p:oleObj spid="_x0000_s1077" name="Graf" r:id="rId3" imgW="7781847" imgH="4591239" progId="MSGraph.Chart.8">
              <p:embed followColorScheme="full"/>
            </p:oleObj>
          </a:graphicData>
        </a:graphic>
      </p:graphicFrame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B9F0-C6ED-4A4E-BA63-87A9BF9922D1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1258888" y="1341438"/>
            <a:ext cx="1101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k-SK" sz="2400">
              <a:latin typeface="Times New Roman" pitchFamily="18" charset="0"/>
            </a:endParaRPr>
          </a:p>
        </p:txBody>
      </p:sp>
    </p:spTree>
  </p:cSld>
  <p:clrMapOvr>
    <a:masterClrMapping/>
  </p:clrMapOvr>
  <p:transition advClick="0" advTm="4000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47421-D123-4631-A11B-5AFFE977FE1C}" type="slidenum">
              <a:rPr lang="sk-SK" smtClean="0"/>
              <a:pPr>
                <a:defRPr/>
              </a:pPr>
              <a:t>2</a:t>
            </a:fld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="" xmlns:a16="http://schemas.microsoft.com/office/drawing/2014/main" id="{33E4AD0B-7D30-4A49-92FD-3A6DCB2D5A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6525"/>
            <a:ext cx="8928992" cy="6584950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762513" y="476672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MATURITA     </a:t>
            </a:r>
            <a:r>
              <a:rPr lang="sk-SK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2021</a:t>
            </a:r>
            <a:endParaRPr lang="sk-SK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47421-D123-4631-A11B-5AFFE977FE1C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1451720" y="1628800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sz="3600" dirty="0">
              <a:solidFill>
                <a:srgbClr val="002060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1071538" y="2071678"/>
            <a:ext cx="70009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sz="2000" dirty="0">
                <a:latin typeface="Comic Sans MS" pitchFamily="66" charset="0"/>
              </a:rPr>
              <a:t>Zákon č. 245/2008 Z. z. o výchove a </a:t>
            </a:r>
            <a:r>
              <a:rPr lang="cs-CZ" sz="2000" dirty="0" err="1">
                <a:latin typeface="Comic Sans MS" pitchFamily="66" charset="0"/>
              </a:rPr>
              <a:t>vzdelávaní</a:t>
            </a:r>
            <a:r>
              <a:rPr lang="cs-CZ" sz="2000" dirty="0">
                <a:latin typeface="Comic Sans MS" pitchFamily="66" charset="0"/>
              </a:rPr>
              <a:t>  (školský zákon)</a:t>
            </a:r>
          </a:p>
          <a:p>
            <a:pPr eaLnBrk="1" hangingPunct="1">
              <a:buFontTx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cs-CZ" sz="2000" dirty="0">
                <a:latin typeface="Comic Sans MS" pitchFamily="66" charset="0"/>
              </a:rPr>
              <a:t>Vyhláška č. 318 Z. z.  o ukončovaní </a:t>
            </a:r>
            <a:r>
              <a:rPr lang="cs-CZ" sz="2000" dirty="0" err="1">
                <a:latin typeface="Comic Sans MS" pitchFamily="66" charset="0"/>
              </a:rPr>
              <a:t>štúdia</a:t>
            </a:r>
            <a:r>
              <a:rPr lang="cs-CZ" sz="2000" dirty="0">
                <a:latin typeface="Comic Sans MS" pitchFamily="66" charset="0"/>
              </a:rPr>
              <a:t> na </a:t>
            </a:r>
            <a:r>
              <a:rPr lang="cs-CZ" sz="2000" dirty="0" err="1">
                <a:latin typeface="Comic Sans MS" pitchFamily="66" charset="0"/>
              </a:rPr>
              <a:t>stredných</a:t>
            </a:r>
            <a:r>
              <a:rPr lang="cs-CZ" sz="2000" dirty="0">
                <a:latin typeface="Comic Sans MS" pitchFamily="66" charset="0"/>
              </a:rPr>
              <a:t> školách</a:t>
            </a:r>
          </a:p>
          <a:p>
            <a:pPr eaLnBrk="1" hangingPunct="1">
              <a:defRPr/>
            </a:pPr>
            <a:endParaRPr lang="cs-CZ" sz="2000" dirty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cs-CZ" sz="2000" dirty="0" err="1">
                <a:latin typeface="Comic Sans MS" pitchFamily="66" charset="0"/>
              </a:rPr>
              <a:t>Externú</a:t>
            </a: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err="1">
                <a:latin typeface="Comic Sans MS" pitchFamily="66" charset="0"/>
              </a:rPr>
              <a:t>časť</a:t>
            </a:r>
            <a:r>
              <a:rPr lang="cs-CZ" sz="2000" dirty="0">
                <a:latin typeface="Comic Sans MS" pitchFamily="66" charset="0"/>
              </a:rPr>
              <a:t> a </a:t>
            </a:r>
            <a:r>
              <a:rPr lang="cs-CZ" sz="2000" dirty="0" err="1">
                <a:latin typeface="Comic Sans MS" pitchFamily="66" charset="0"/>
              </a:rPr>
              <a:t>písomnú</a:t>
            </a:r>
            <a:r>
              <a:rPr lang="cs-CZ" sz="2000" dirty="0">
                <a:latin typeface="Comic Sans MS" pitchFamily="66" charset="0"/>
              </a:rPr>
              <a:t> formu </a:t>
            </a:r>
            <a:r>
              <a:rPr lang="cs-CZ" sz="2000" dirty="0" err="1">
                <a:latin typeface="Comic Sans MS" pitchFamily="66" charset="0"/>
              </a:rPr>
              <a:t>internej</a:t>
            </a:r>
            <a:r>
              <a:rPr lang="cs-CZ" sz="2000" dirty="0">
                <a:latin typeface="Comic Sans MS" pitchFamily="66" charset="0"/>
              </a:rPr>
              <a:t> časti MS zabezpečuje  </a:t>
            </a:r>
            <a:r>
              <a:rPr lang="cs-CZ" sz="2000" dirty="0" err="1">
                <a:latin typeface="Comic Sans MS" pitchFamily="66" charset="0"/>
              </a:rPr>
              <a:t>Národný</a:t>
            </a:r>
            <a:r>
              <a:rPr lang="cs-CZ" sz="2000" dirty="0">
                <a:latin typeface="Comic Sans MS" pitchFamily="66" charset="0"/>
              </a:rPr>
              <a:t>  </a:t>
            </a:r>
            <a:r>
              <a:rPr lang="cs-CZ" sz="2000" dirty="0" err="1">
                <a:latin typeface="Comic Sans MS" pitchFamily="66" charset="0"/>
              </a:rPr>
              <a:t>úrad</a:t>
            </a:r>
            <a:r>
              <a:rPr lang="cs-CZ" sz="2000" dirty="0">
                <a:latin typeface="Comic Sans MS" pitchFamily="66" charset="0"/>
              </a:rPr>
              <a:t> certifikovaných </a:t>
            </a:r>
            <a:r>
              <a:rPr lang="cs-CZ" sz="2000" dirty="0" err="1">
                <a:latin typeface="Comic Sans MS" pitchFamily="66" charset="0"/>
              </a:rPr>
              <a:t>meraní</a:t>
            </a: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err="1">
                <a:latin typeface="Comic Sans MS" pitchFamily="66" charset="0"/>
              </a:rPr>
              <a:t>vzdelávania</a:t>
            </a:r>
            <a:r>
              <a:rPr lang="cs-CZ" sz="2000" dirty="0">
                <a:latin typeface="Comic Sans MS" pitchFamily="66" charset="0"/>
              </a:rPr>
              <a:t> (NÚCEM)</a:t>
            </a:r>
            <a:endParaRPr lang="sk-SK" sz="2000" dirty="0"/>
          </a:p>
        </p:txBody>
      </p:sp>
      <p:sp>
        <p:nvSpPr>
          <p:cNvPr id="8" name="BlokTextu 7"/>
          <p:cNvSpPr txBox="1"/>
          <p:nvPr/>
        </p:nvSpPr>
        <p:spPr>
          <a:xfrm>
            <a:off x="1142976" y="1071546"/>
            <a:ext cx="5094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>
                <a:solidFill>
                  <a:srgbClr val="C00000"/>
                </a:solidFill>
                <a:latin typeface="Comic Sans MS" pitchFamily="66" charset="0"/>
              </a:rPr>
              <a:t>MATURITNÁ  SKÚŠKA </a:t>
            </a:r>
            <a:r>
              <a:rPr lang="sk-SK" sz="2800" dirty="0" smtClean="0">
                <a:solidFill>
                  <a:srgbClr val="C00000"/>
                </a:solidFill>
                <a:latin typeface="Comic Sans MS" pitchFamily="66" charset="0"/>
              </a:rPr>
              <a:t>2021</a:t>
            </a:r>
            <a:endParaRPr lang="sk-SK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7526227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47421-D123-4631-A11B-5AFFE977FE1C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1451720" y="1628800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sz="3600" dirty="0">
              <a:solidFill>
                <a:srgbClr val="002060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1071538" y="2071678"/>
            <a:ext cx="7000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sk-SK" sz="2000" dirty="0"/>
          </a:p>
        </p:txBody>
      </p:sp>
      <p:sp>
        <p:nvSpPr>
          <p:cNvPr id="8" name="BlokTextu 7"/>
          <p:cNvSpPr txBox="1"/>
          <p:nvPr/>
        </p:nvSpPr>
        <p:spPr>
          <a:xfrm>
            <a:off x="1142976" y="500042"/>
            <a:ext cx="5094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>
                <a:solidFill>
                  <a:srgbClr val="002060"/>
                </a:solidFill>
                <a:latin typeface="Comic Sans MS" pitchFamily="66" charset="0"/>
              </a:rPr>
              <a:t>MATURITNÁ  SKÚŠKA </a:t>
            </a:r>
            <a:r>
              <a:rPr lang="sk-SK" sz="2800" dirty="0" smtClean="0">
                <a:solidFill>
                  <a:srgbClr val="002060"/>
                </a:solidFill>
                <a:latin typeface="Comic Sans MS" pitchFamily="66" charset="0"/>
              </a:rPr>
              <a:t>2021</a:t>
            </a:r>
            <a:endParaRPr lang="sk-SK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683568" y="2502864"/>
            <a:ext cx="74317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sz="2000" dirty="0">
                <a:latin typeface="Comic Sans MS" pitchFamily="66" charset="0"/>
              </a:rPr>
              <a:t>1. SLOVENSKÝ JAZYK A LITERATÚRA</a:t>
            </a:r>
          </a:p>
          <a:p>
            <a:pPr eaLnBrk="1" hangingPunct="1">
              <a:buFontTx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cs-CZ" sz="2000" dirty="0">
                <a:latin typeface="Comic Sans MS" pitchFamily="66" charset="0"/>
              </a:rPr>
              <a:t>2. DRUHÝ VYUČOVACÍ JAZYK     </a:t>
            </a:r>
            <a:r>
              <a:rPr lang="cs-CZ" sz="2000" dirty="0">
                <a:solidFill>
                  <a:srgbClr val="FF0000"/>
                </a:solidFill>
                <a:latin typeface="Comic Sans MS" pitchFamily="66" charset="0"/>
              </a:rPr>
              <a:t>  </a:t>
            </a:r>
          </a:p>
          <a:p>
            <a:pPr eaLnBrk="1" hangingPunct="1">
              <a:buFontTx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cs-CZ" sz="2000" dirty="0">
                <a:latin typeface="Comic Sans MS" pitchFamily="66" charset="0"/>
              </a:rPr>
              <a:t>3. VOLITEĽNÝ PREDMET ZO SKUPINY PRÍRODOVEDNÝCH </a:t>
            </a:r>
          </a:p>
          <a:p>
            <a:pPr eaLnBrk="1" hangingPunct="1">
              <a:defRPr/>
            </a:pPr>
            <a:r>
              <a:rPr lang="cs-CZ" sz="2000" dirty="0">
                <a:latin typeface="Comic Sans MS" pitchFamily="66" charset="0"/>
              </a:rPr>
              <a:t>    ALEBO SPOLOČENSKOVEDNÝCH ALEBO OSTATNÝCH </a:t>
            </a:r>
          </a:p>
          <a:p>
            <a:pPr eaLnBrk="1" hangingPunct="1">
              <a:defRPr/>
            </a:pPr>
            <a:r>
              <a:rPr lang="cs-CZ" sz="2000" dirty="0">
                <a:latin typeface="Comic Sans MS" pitchFamily="66" charset="0"/>
              </a:rPr>
              <a:t>    PREDMETOV</a:t>
            </a:r>
          </a:p>
          <a:p>
            <a:pPr eaLnBrk="1" hangingPunct="1">
              <a:buFontTx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cs-CZ" sz="2000" dirty="0">
                <a:latin typeface="Comic Sans MS" pitchFamily="66" charset="0"/>
              </a:rPr>
              <a:t>4. ĎALŠÍ VOLITEĽNÝ PREDMET  ALEBO CUDZÍ JAZYK 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683567" y="1285860"/>
            <a:ext cx="7272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u="sng" dirty="0">
                <a:solidFill>
                  <a:srgbClr val="C00000"/>
                </a:solidFill>
                <a:latin typeface="Comic Sans MS" pitchFamily="66" charset="0"/>
              </a:rPr>
              <a:t>ŠTUDIJNÝ ODBOR:  79 02J 74 GYMNÁZIUM –  BILINGVÁLNE   ŠTÚDIUM </a:t>
            </a:r>
            <a:r>
              <a:rPr lang="sk-SK" sz="2400" dirty="0">
                <a:solidFill>
                  <a:srgbClr val="C00000"/>
                </a:solidFill>
                <a:latin typeface="Comic Sans MS" pitchFamily="66" charset="0"/>
              </a:rPr>
              <a:t>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1457526227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47421-D123-4631-A11B-5AFFE977FE1C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571472" y="428604"/>
            <a:ext cx="8143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>
                <a:solidFill>
                  <a:srgbClr val="C00000"/>
                </a:solidFill>
                <a:latin typeface="Comic Sans MS" pitchFamily="66" charset="0"/>
              </a:rPr>
              <a:t>Študijný odbor:  79 02J 74 GYMNÁZIUM – BILINGVÁLNE ŠTÚDIUM, </a:t>
            </a:r>
          </a:p>
          <a:p>
            <a:r>
              <a:rPr lang="sk-SK" sz="2400" dirty="0">
                <a:solidFill>
                  <a:srgbClr val="C00000"/>
                </a:solidFill>
                <a:latin typeface="Comic Sans MS" pitchFamily="66" charset="0"/>
              </a:rPr>
              <a:t>SEKCIA ANGLICKO-SLOVENSKÁ</a:t>
            </a:r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0412467"/>
              </p:ext>
            </p:extLst>
          </p:nvPr>
        </p:nvGraphicFramePr>
        <p:xfrm>
          <a:off x="1357290" y="2071678"/>
          <a:ext cx="6743102" cy="3484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18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35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477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1159">
                <a:tc>
                  <a:txBody>
                    <a:bodyPr/>
                    <a:lstStyle/>
                    <a:p>
                      <a:r>
                        <a:rPr lang="sk-SK" b="0" dirty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PREDMETY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0" dirty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EČ 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0" dirty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PFIČ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3233">
                <a:tc>
                  <a:txBody>
                    <a:bodyPr/>
                    <a:lstStyle/>
                    <a:p>
                      <a:r>
                        <a:rPr lang="sk-SK" dirty="0">
                          <a:latin typeface="Comic Sans MS" pitchFamily="66" charset="0"/>
                        </a:rPr>
                        <a:t>SLOVENSKÝ JAZYK A LITERATÚRA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/>
                        <a:t>100Ꞌ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0" dirty="0"/>
                        <a:t>150Ꞌ</a:t>
                      </a:r>
                    </a:p>
                    <a:p>
                      <a:pPr algn="ctr"/>
                      <a:endParaRPr lang="sk-SK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1159">
                <a:tc>
                  <a:txBody>
                    <a:bodyPr/>
                    <a:lstStyle/>
                    <a:p>
                      <a:endParaRPr lang="sk-SK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13233">
                <a:tc>
                  <a:txBody>
                    <a:bodyPr/>
                    <a:lstStyle/>
                    <a:p>
                      <a:r>
                        <a:rPr lang="sk-SK" dirty="0">
                          <a:latin typeface="Comic Sans MS" pitchFamily="66" charset="0"/>
                        </a:rPr>
                        <a:t>ANGLICKÝ  JAZYK   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   </a:t>
                      </a:r>
                      <a:r>
                        <a:rPr lang="sk-SK" dirty="0" smtClean="0"/>
                        <a:t>   150</a:t>
                      </a:r>
                      <a:r>
                        <a:rPr lang="sk-SK" b="0" dirty="0" smtClean="0"/>
                        <a:t>Ꞌ</a:t>
                      </a:r>
                      <a:endParaRPr lang="sk-SK" b="0" dirty="0"/>
                    </a:p>
                    <a:p>
                      <a:r>
                        <a:rPr lang="sk-SK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90</a:t>
                      </a:r>
                      <a:r>
                        <a:rPr lang="sk-SK" b="0" dirty="0"/>
                        <a:t>Ꞌ</a:t>
                      </a:r>
                    </a:p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4722">
                <a:tc>
                  <a:txBody>
                    <a:bodyPr/>
                    <a:lstStyle/>
                    <a:p>
                      <a:endParaRPr lang="sk-SK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1159">
                <a:tc>
                  <a:txBody>
                    <a:bodyPr/>
                    <a:lstStyle/>
                    <a:p>
                      <a:r>
                        <a:rPr lang="sk-SK" dirty="0">
                          <a:latin typeface="Comic Sans MS" pitchFamily="66" charset="0"/>
                        </a:rPr>
                        <a:t>MATEMATIKA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150</a:t>
                      </a:r>
                      <a:r>
                        <a:rPr lang="sk-SK" b="0" dirty="0"/>
                        <a:t>Ꞌ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 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2795978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47421-D123-4631-A11B-5AFFE977FE1C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1451720" y="1628800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sz="3600" dirty="0">
              <a:solidFill>
                <a:srgbClr val="002060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1071538" y="2071678"/>
            <a:ext cx="7000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sk-SK" sz="2000" dirty="0"/>
          </a:p>
        </p:txBody>
      </p:sp>
      <p:sp>
        <p:nvSpPr>
          <p:cNvPr id="8" name="BlokTextu 7"/>
          <p:cNvSpPr txBox="1"/>
          <p:nvPr/>
        </p:nvSpPr>
        <p:spPr>
          <a:xfrm>
            <a:off x="1142976" y="500042"/>
            <a:ext cx="5094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>
                <a:solidFill>
                  <a:srgbClr val="002060"/>
                </a:solidFill>
                <a:latin typeface="Comic Sans MS" pitchFamily="66" charset="0"/>
              </a:rPr>
              <a:t>MATURITNÁ  SKÚŠKA </a:t>
            </a:r>
            <a:r>
              <a:rPr lang="sk-SK" sz="2800" dirty="0" smtClean="0">
                <a:solidFill>
                  <a:srgbClr val="002060"/>
                </a:solidFill>
                <a:latin typeface="Comic Sans MS" pitchFamily="66" charset="0"/>
              </a:rPr>
              <a:t>2021</a:t>
            </a:r>
            <a:endParaRPr lang="sk-SK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683568" y="2502864"/>
            <a:ext cx="74317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sz="2000" dirty="0">
                <a:latin typeface="Comic Sans MS" pitchFamily="66" charset="0"/>
              </a:rPr>
              <a:t>1. SLOVENSKÝ JAZYK A LITERATÚRA</a:t>
            </a:r>
          </a:p>
          <a:p>
            <a:pPr eaLnBrk="1" hangingPunct="1">
              <a:buFontTx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cs-CZ" sz="2000" dirty="0">
                <a:latin typeface="Comic Sans MS" pitchFamily="66" charset="0"/>
              </a:rPr>
              <a:t>2. </a:t>
            </a:r>
            <a:r>
              <a:rPr lang="cs-CZ" sz="2000" dirty="0" smtClean="0">
                <a:latin typeface="Comic Sans MS" pitchFamily="66" charset="0"/>
              </a:rPr>
              <a:t>CUDZÍ  JAZYK     </a:t>
            </a:r>
            <a:r>
              <a:rPr lang="cs-CZ" sz="20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cs-CZ" sz="2000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cs-CZ" sz="2000" dirty="0">
                <a:latin typeface="Comic Sans MS" pitchFamily="66" charset="0"/>
              </a:rPr>
              <a:t>3. VOLITEĽNÝ PREDMET ZO SKUPINY PRÍRODOVEDNÝCH </a:t>
            </a:r>
          </a:p>
          <a:p>
            <a:pPr eaLnBrk="1" hangingPunct="1">
              <a:defRPr/>
            </a:pPr>
            <a:r>
              <a:rPr lang="cs-CZ" sz="2000" dirty="0">
                <a:latin typeface="Comic Sans MS" pitchFamily="66" charset="0"/>
              </a:rPr>
              <a:t>    ALEBO SPOLOČENSKOVEDNÝCH ALEBO OSTATNÝCH </a:t>
            </a:r>
          </a:p>
          <a:p>
            <a:pPr eaLnBrk="1" hangingPunct="1">
              <a:defRPr/>
            </a:pPr>
            <a:r>
              <a:rPr lang="cs-CZ" sz="2000" dirty="0">
                <a:latin typeface="Comic Sans MS" pitchFamily="66" charset="0"/>
              </a:rPr>
              <a:t>    PREDMETOV</a:t>
            </a:r>
          </a:p>
          <a:p>
            <a:pPr eaLnBrk="1" hangingPunct="1">
              <a:buFontTx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cs-CZ" sz="2000" dirty="0">
                <a:latin typeface="Comic Sans MS" pitchFamily="66" charset="0"/>
              </a:rPr>
              <a:t>4. ĎALŠÍ VOLITEĽNÝ PREDMET  ALEBO CUDZÍ JAZYK 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683567" y="1285860"/>
            <a:ext cx="7272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u="sng" dirty="0">
                <a:solidFill>
                  <a:srgbClr val="C00000"/>
                </a:solidFill>
                <a:latin typeface="Comic Sans MS" pitchFamily="66" charset="0"/>
              </a:rPr>
              <a:t>ŠTUDIJNÝ ODBOR:  79 02J </a:t>
            </a:r>
            <a:r>
              <a:rPr lang="sk-SK" sz="2400" u="sng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sk-SK" sz="2400" u="sng" dirty="0">
                <a:solidFill>
                  <a:srgbClr val="C00000"/>
                </a:solidFill>
                <a:latin typeface="Comic Sans MS" pitchFamily="66" charset="0"/>
              </a:rPr>
              <a:t>GYMNÁZIUM –  </a:t>
            </a:r>
            <a:r>
              <a:rPr lang="sk-SK" sz="2400" u="sng" dirty="0" smtClean="0">
                <a:solidFill>
                  <a:srgbClr val="C00000"/>
                </a:solidFill>
                <a:latin typeface="Comic Sans MS" pitchFamily="66" charset="0"/>
              </a:rPr>
              <a:t>ŠTVORROČNÉ   </a:t>
            </a:r>
            <a:r>
              <a:rPr lang="sk-SK" sz="2400" u="sng" dirty="0">
                <a:solidFill>
                  <a:srgbClr val="C00000"/>
                </a:solidFill>
                <a:latin typeface="Comic Sans MS" pitchFamily="66" charset="0"/>
              </a:rPr>
              <a:t>ŠTÚDIUM </a:t>
            </a:r>
            <a:r>
              <a:rPr lang="sk-SK" sz="2400" dirty="0">
                <a:solidFill>
                  <a:srgbClr val="C00000"/>
                </a:solidFill>
                <a:latin typeface="Comic Sans MS" pitchFamily="66" charset="0"/>
              </a:rPr>
              <a:t>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1457526227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47421-D123-4631-A11B-5AFFE977FE1C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571472" y="428604"/>
            <a:ext cx="8143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>
                <a:solidFill>
                  <a:srgbClr val="C00000"/>
                </a:solidFill>
                <a:latin typeface="Comic Sans MS" pitchFamily="66" charset="0"/>
              </a:rPr>
              <a:t>Študijný odbor:  79 02J </a:t>
            </a:r>
            <a:r>
              <a:rPr lang="sk-SK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sk-SK" sz="2400" dirty="0">
                <a:solidFill>
                  <a:srgbClr val="C00000"/>
                </a:solidFill>
                <a:latin typeface="Comic Sans MS" pitchFamily="66" charset="0"/>
              </a:rPr>
              <a:t>GYMNÁZIUM – </a:t>
            </a:r>
            <a:r>
              <a:rPr lang="sk-SK" sz="2400" dirty="0" smtClean="0">
                <a:solidFill>
                  <a:srgbClr val="C00000"/>
                </a:solidFill>
                <a:latin typeface="Comic Sans MS" pitchFamily="66" charset="0"/>
              </a:rPr>
              <a:t>ŠTVORROČNÉ </a:t>
            </a:r>
            <a:r>
              <a:rPr lang="sk-SK" sz="2400" dirty="0">
                <a:solidFill>
                  <a:srgbClr val="C00000"/>
                </a:solidFill>
                <a:latin typeface="Comic Sans MS" pitchFamily="66" charset="0"/>
              </a:rPr>
              <a:t>ŠTÚDIUM, </a:t>
            </a:r>
          </a:p>
          <a:p>
            <a:endParaRPr lang="sk-SK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0412467"/>
              </p:ext>
            </p:extLst>
          </p:nvPr>
        </p:nvGraphicFramePr>
        <p:xfrm>
          <a:off x="1357290" y="2071678"/>
          <a:ext cx="6743102" cy="3484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18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35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477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1159">
                <a:tc>
                  <a:txBody>
                    <a:bodyPr/>
                    <a:lstStyle/>
                    <a:p>
                      <a:r>
                        <a:rPr lang="sk-SK" b="0" dirty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PREDMETY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0" dirty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EČ 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0" dirty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PFIČ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3233">
                <a:tc>
                  <a:txBody>
                    <a:bodyPr/>
                    <a:lstStyle/>
                    <a:p>
                      <a:r>
                        <a:rPr lang="sk-SK" dirty="0">
                          <a:latin typeface="Comic Sans MS" pitchFamily="66" charset="0"/>
                        </a:rPr>
                        <a:t>SLOVENSKÝ JAZYK A LITERATÚRA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/>
                        <a:t>100Ꞌ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0" dirty="0"/>
                        <a:t>150Ꞌ</a:t>
                      </a:r>
                    </a:p>
                    <a:p>
                      <a:pPr algn="ctr"/>
                      <a:endParaRPr lang="sk-SK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1159">
                <a:tc>
                  <a:txBody>
                    <a:bodyPr/>
                    <a:lstStyle/>
                    <a:p>
                      <a:endParaRPr lang="sk-SK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13233">
                <a:tc>
                  <a:txBody>
                    <a:bodyPr/>
                    <a:lstStyle/>
                    <a:p>
                      <a:r>
                        <a:rPr lang="sk-SK" dirty="0">
                          <a:latin typeface="Comic Sans MS" pitchFamily="66" charset="0"/>
                        </a:rPr>
                        <a:t>ANGLICKÝ  JAZYK   </a:t>
                      </a:r>
                      <a:r>
                        <a:rPr lang="sk-SK" dirty="0" smtClean="0">
                          <a:latin typeface="Comic Sans MS" pitchFamily="66" charset="0"/>
                        </a:rPr>
                        <a:t>B2</a:t>
                      </a:r>
                      <a:endParaRPr lang="sk-SK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   </a:t>
                      </a:r>
                      <a:r>
                        <a:rPr lang="sk-SK" dirty="0" smtClean="0"/>
                        <a:t>   120</a:t>
                      </a:r>
                      <a:r>
                        <a:rPr lang="sk-SK" b="0" dirty="0" smtClean="0"/>
                        <a:t>Ꞌ</a:t>
                      </a:r>
                      <a:endParaRPr lang="sk-SK" b="0" dirty="0"/>
                    </a:p>
                    <a:p>
                      <a:r>
                        <a:rPr lang="sk-SK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60</a:t>
                      </a:r>
                      <a:r>
                        <a:rPr lang="sk-SK" b="0" dirty="0" smtClean="0"/>
                        <a:t>Ꞌ</a:t>
                      </a:r>
                      <a:endParaRPr lang="sk-SK" b="0" dirty="0"/>
                    </a:p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4722">
                <a:tc>
                  <a:txBody>
                    <a:bodyPr/>
                    <a:lstStyle/>
                    <a:p>
                      <a:endParaRPr lang="sk-SK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1159">
                <a:tc>
                  <a:txBody>
                    <a:bodyPr/>
                    <a:lstStyle/>
                    <a:p>
                      <a:r>
                        <a:rPr lang="sk-SK" dirty="0">
                          <a:latin typeface="Comic Sans MS" pitchFamily="66" charset="0"/>
                        </a:rPr>
                        <a:t>MATEMATIKA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150</a:t>
                      </a:r>
                      <a:r>
                        <a:rPr lang="sk-SK" b="0" dirty="0"/>
                        <a:t>Ꞌ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 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2795978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47421-D123-4631-A11B-5AFFE977FE1C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856334" y="1340768"/>
            <a:ext cx="76780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sk-SK" altLang="sk-SK" sz="28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EČ MS  a   PFIČ</a:t>
            </a:r>
          </a:p>
          <a:p>
            <a:pPr>
              <a:buFontTx/>
              <a:buNone/>
            </a:pPr>
            <a:endParaRPr lang="sk-SK" altLang="sk-SK" sz="28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sk-SK" altLang="sk-SK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SLOVENSKÝ JAZYK A LITERATÚRA  </a:t>
            </a:r>
          </a:p>
          <a:p>
            <a:pPr>
              <a:buFontTx/>
              <a:buNone/>
            </a:pPr>
            <a:r>
              <a:rPr lang="sk-SK" altLang="sk-SK" sz="2800" dirty="0">
                <a:latin typeface="Comic Sans MS" panose="030F0702030302020204" pitchFamily="66" charset="0"/>
              </a:rPr>
              <a:t>                                      </a:t>
            </a:r>
            <a:r>
              <a:rPr lang="sk-SK" altLang="sk-SK" sz="2800" dirty="0" smtClean="0">
                <a:latin typeface="Comic Sans MS" panose="030F0702030302020204" pitchFamily="66" charset="0"/>
              </a:rPr>
              <a:t>16. </a:t>
            </a:r>
            <a:r>
              <a:rPr lang="sk-SK" altLang="sk-SK" sz="2800" dirty="0">
                <a:latin typeface="Comic Sans MS" panose="030F0702030302020204" pitchFamily="66" charset="0"/>
              </a:rPr>
              <a:t>MAREC </a:t>
            </a:r>
            <a:r>
              <a:rPr lang="sk-SK" altLang="sk-SK" sz="2800" dirty="0" smtClean="0">
                <a:latin typeface="Comic Sans MS" panose="030F0702030302020204" pitchFamily="66" charset="0"/>
              </a:rPr>
              <a:t>2021</a:t>
            </a:r>
            <a:endParaRPr lang="sk-SK" altLang="sk-SK" sz="28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sk-SK" altLang="sk-SK" sz="28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sk-SK" altLang="sk-SK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CUDZIE JAZYKY           </a:t>
            </a:r>
            <a:r>
              <a:rPr lang="sk-SK" altLang="sk-SK" sz="2800" dirty="0" smtClean="0">
                <a:latin typeface="Comic Sans MS" panose="030F0702030302020204" pitchFamily="66" charset="0"/>
              </a:rPr>
              <a:t>17. MAREC 2021</a:t>
            </a:r>
            <a:endParaRPr lang="sk-SK" altLang="sk-SK" sz="28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sk-SK" altLang="sk-SK" sz="28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sk-SK" altLang="sk-SK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MATEMATIKA               </a:t>
            </a:r>
            <a:r>
              <a:rPr lang="sk-SK" altLang="sk-SK" sz="2800" dirty="0" smtClean="0">
                <a:latin typeface="Comic Sans MS" panose="030F0702030302020204" pitchFamily="66" charset="0"/>
              </a:rPr>
              <a:t>18. MAREC 2021</a:t>
            </a:r>
            <a:endParaRPr lang="sk-SK" altLang="sk-SK" sz="28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sk-SK" altLang="sk-SK" sz="28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sk-SK" altLang="sk-SK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8881198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85852" y="571480"/>
            <a:ext cx="6517482" cy="2509213"/>
          </a:xfrm>
        </p:spPr>
        <p:txBody>
          <a:bodyPr>
            <a:normAutofit/>
          </a:bodyPr>
          <a:lstStyle/>
          <a:p>
            <a:r>
              <a:rPr lang="sk-SK" sz="3200" dirty="0" smtClean="0">
                <a:solidFill>
                  <a:srgbClr val="C00000"/>
                </a:solidFill>
                <a:latin typeface="Comic Sans MS" pitchFamily="66" charset="0"/>
              </a:rPr>
              <a:t>Náhradný termín externej  časti  MS</a:t>
            </a:r>
            <a:br>
              <a:rPr lang="sk-SK" sz="32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sk-SK" sz="32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sk-SK" sz="32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sk-SK" sz="4000" dirty="0" smtClean="0">
                <a:latin typeface="Comic Sans MS" pitchFamily="66" charset="0"/>
              </a:rPr>
              <a:t>8. – 13. APRÍL 2021</a:t>
            </a:r>
            <a:endParaRPr lang="sk-SK" sz="4000" dirty="0">
              <a:latin typeface="Comic Sans MS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4348" y="3886201"/>
            <a:ext cx="7116393" cy="1371599"/>
          </a:xfrm>
        </p:spPr>
        <p:txBody>
          <a:bodyPr>
            <a:noAutofit/>
          </a:bodyPr>
          <a:lstStyle/>
          <a:p>
            <a:r>
              <a:rPr lang="sk-SK" sz="3200" dirty="0" smtClean="0">
                <a:solidFill>
                  <a:schemeClr val="tx1"/>
                </a:solidFill>
                <a:latin typeface="Comic Sans MS" pitchFamily="66" charset="0"/>
              </a:rPr>
              <a:t>INTERNÁ  ČASŤ   MS</a:t>
            </a:r>
          </a:p>
          <a:p>
            <a:r>
              <a:rPr lang="sk-SK" sz="3200" dirty="0" smtClean="0">
                <a:solidFill>
                  <a:srgbClr val="FF0000"/>
                </a:solidFill>
                <a:latin typeface="Comic Sans MS" pitchFamily="66" charset="0"/>
              </a:rPr>
              <a:t>Od 17. MÁJA 2021 – 4. JÚNA 2021</a:t>
            </a:r>
            <a:endParaRPr lang="sk-SK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Kvapka">
  <a:themeElements>
    <a:clrScheme name="Kv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vapk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v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487</Words>
  <Application>Microsoft Office PowerPoint</Application>
  <PresentationFormat>Prezentácia na obrazovke (4:3)</PresentationFormat>
  <Paragraphs>145</Paragraphs>
  <Slides>16</Slides>
  <Notes>2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8" baseType="lpstr">
      <vt:lpstr>Kvapka</vt:lpstr>
      <vt:lpstr>Graf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Náhradný termín externej  časti  MS  8. – 13. APRÍL 2021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Miroslava Kováčová</dc:creator>
  <cp:lastModifiedBy>MK</cp:lastModifiedBy>
  <cp:revision>6</cp:revision>
  <dcterms:created xsi:type="dcterms:W3CDTF">2020-03-14T20:33:33Z</dcterms:created>
  <dcterms:modified xsi:type="dcterms:W3CDTF">2020-10-21T18:55:23Z</dcterms:modified>
</cp:coreProperties>
</file>