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080625" cy="5670550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854" y="-82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sk-SK" sz="1400" b="0" strike="noStrike" spc="-1">
                <a:latin typeface="Times New Roman"/>
              </a:rPr>
              <a:t> 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sk-SK" sz="1400" b="0" strike="noStrike" spc="-1">
                <a:latin typeface="Times New Roman"/>
              </a:rPr>
              <a:t> 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26E69DD2-6F9A-44D0-80BE-9CD032A82DD1}" type="slidenum">
              <a:rPr lang="sk-SK" sz="1400" b="0" strike="noStrike" spc="-1">
                <a:latin typeface="Times New Roman"/>
              </a:rPr>
              <a:t>‹#›</a:t>
            </a:fld>
            <a:endParaRPr lang="sk-SK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cWXyfrjbx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VCxXmuzB-k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32000" y="347040"/>
            <a:ext cx="9143640" cy="130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lang="sk-SK" sz="2000" b="1" strike="noStrike" spc="-1">
                <a:solidFill>
                  <a:srgbClr val="FFFFFF"/>
                </a:solidFill>
                <a:latin typeface="DejaVu Sans"/>
              </a:rPr>
              <a:t>SPOJENÁ ŠKOLA INTERNÁTNA </a:t>
            </a:r>
            <a:r>
              <a:t/>
            </a:r>
            <a:br/>
            <a:r>
              <a:rPr lang="sk-SK" sz="2000" b="1" strike="noStrike" spc="-1">
                <a:solidFill>
                  <a:srgbClr val="FFFFFF"/>
                </a:solidFill>
                <a:latin typeface="DejaVu Sans"/>
              </a:rPr>
              <a:t>organizačná zložka</a:t>
            </a:r>
            <a:r>
              <a:t/>
            </a:r>
            <a:br/>
            <a:r>
              <a:rPr lang="sk-SK" sz="2000" b="1" strike="noStrike" spc="-1">
                <a:solidFill>
                  <a:srgbClr val="FFFFFF"/>
                </a:solidFill>
                <a:latin typeface="DejaVu Sans"/>
              </a:rPr>
              <a:t> ŠPECIÁLNA MATERSKÁ ŠKOLA </a:t>
            </a:r>
            <a:r>
              <a:t/>
            </a:r>
            <a:br/>
            <a:r>
              <a:rPr lang="sk-SK" sz="2000" b="1" strike="noStrike" spc="-1">
                <a:solidFill>
                  <a:srgbClr val="FFFFFF"/>
                </a:solidFill>
                <a:latin typeface="DejaVu Sans"/>
              </a:rPr>
              <a:t>so sídlom </a:t>
            </a:r>
            <a:r>
              <a:t/>
            </a:r>
            <a:br/>
            <a:r>
              <a:rPr lang="sk-SK" sz="2000" b="1" strike="noStrike" spc="-1">
                <a:solidFill>
                  <a:srgbClr val="FFFFFF"/>
                </a:solidFill>
                <a:latin typeface="DejaVu Sans"/>
              </a:rPr>
              <a:t>na Gorkého 614/18, 075 01 Trebišov</a:t>
            </a:r>
            <a:endParaRPr lang="sk-SK" sz="2000" b="0" strike="noStrike" spc="-1">
              <a:latin typeface="Times New Roman"/>
            </a:endParaRPr>
          </a:p>
        </p:txBody>
      </p:sp>
      <p:pic>
        <p:nvPicPr>
          <p:cNvPr id="42" name="Obrázek 41"/>
          <p:cNvPicPr/>
          <p:nvPr/>
        </p:nvPicPr>
        <p:blipFill>
          <a:blip r:embed="rId2"/>
          <a:stretch/>
        </p:blipFill>
        <p:spPr>
          <a:xfrm>
            <a:off x="576000" y="1728000"/>
            <a:ext cx="8928000" cy="3744000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0" y="3888000"/>
            <a:ext cx="10080000" cy="1739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sk-SK" sz="6000" b="0" strike="noStrike" cap="all" spc="148">
                <a:solidFill>
                  <a:srgbClr val="CE181E"/>
                </a:solidFill>
                <a:latin typeface="Corbel"/>
              </a:rPr>
              <a:t>PRÍPRAVA NA KARNEVAL</a:t>
            </a:r>
            <a:endParaRPr lang="sk-SK" sz="6000" b="0" strike="noStrike" spc="-1">
              <a:solidFill>
                <a:srgbClr val="CE181E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61"/>
          <p:cNvPicPr/>
          <p:nvPr/>
        </p:nvPicPr>
        <p:blipFill>
          <a:blip r:embed="rId2"/>
          <a:stretch/>
        </p:blipFill>
        <p:spPr>
          <a:xfrm>
            <a:off x="432000" y="504360"/>
            <a:ext cx="9216000" cy="431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Obrázek 62"/>
          <p:cNvPicPr/>
          <p:nvPr/>
        </p:nvPicPr>
        <p:blipFill>
          <a:blip r:embed="rId2"/>
          <a:stretch/>
        </p:blipFill>
        <p:spPr>
          <a:xfrm>
            <a:off x="360000" y="288000"/>
            <a:ext cx="9144000" cy="460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Obrázek 63"/>
          <p:cNvPicPr/>
          <p:nvPr/>
        </p:nvPicPr>
        <p:blipFill>
          <a:blip r:embed="rId2"/>
          <a:srcRect t="6244" b="7795"/>
          <a:stretch/>
        </p:blipFill>
        <p:spPr>
          <a:xfrm>
            <a:off x="360000" y="576000"/>
            <a:ext cx="9216000" cy="3600000"/>
          </a:xfrm>
          <a:prstGeom prst="rect">
            <a:avLst/>
          </a:prstGeom>
          <a:ln>
            <a:noFill/>
          </a:ln>
        </p:spPr>
      </p:pic>
      <p:sp>
        <p:nvSpPr>
          <p:cNvPr id="65" name="TextShape 1"/>
          <p:cNvSpPr txBox="1"/>
          <p:nvPr/>
        </p:nvSpPr>
        <p:spPr>
          <a:xfrm>
            <a:off x="576000" y="4323960"/>
            <a:ext cx="8496000" cy="788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sk-SK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V ZÁVERE SI ZAHRAJ SPOLU S TÁRAJKOM A POPLETAJKOU „Hlava, ramená, kolená, palce“  </a:t>
            </a:r>
            <a:r>
              <a:rPr lang="sk-SK" sz="1800" b="0" strike="noStrike" spc="-1">
                <a:solidFill>
                  <a:srgbClr val="FFFFFF"/>
                </a:solidFill>
                <a:latin typeface="Trebuchet MS"/>
                <a:ea typeface="DejaVu Sans"/>
                <a:hlinkClick r:id="rId3"/>
              </a:rPr>
              <a:t>https://www.youtube.com/watch?v=vcWXyfrjbxY</a:t>
            </a:r>
            <a:r>
              <a:rPr lang="sk-SK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 </a:t>
            </a:r>
            <a:endParaRPr lang="sk-SK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2448000" y="441720"/>
            <a:ext cx="4991760" cy="586440"/>
          </a:xfrm>
          <a:prstGeom prst="rect">
            <a:avLst/>
          </a:prstGeom>
          <a:gradFill rotWithShape="0">
            <a:gsLst>
              <a:gs pos="0">
                <a:srgbClr val="4E9A06"/>
              </a:gs>
              <a:gs pos="100000">
                <a:srgbClr val="E6FF00"/>
              </a:gs>
            </a:gsLst>
            <a:lin ang="5400000"/>
          </a:gradFill>
          <a:ln>
            <a:solidFill>
              <a:srgbClr val="CE181E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Arial"/>
              </a:rPr>
              <a:t>STREDA</a:t>
            </a:r>
            <a:endParaRPr lang="sk-SK" sz="2500" b="1" strike="noStrike" spc="-1">
              <a:latin typeface="Arial"/>
            </a:endParaRPr>
          </a:p>
        </p:txBody>
      </p:sp>
      <p:sp>
        <p:nvSpPr>
          <p:cNvPr id="67" name="CustomShape 2"/>
          <p:cNvSpPr/>
          <p:nvPr/>
        </p:nvSpPr>
        <p:spPr>
          <a:xfrm>
            <a:off x="576360" y="1216080"/>
            <a:ext cx="9215640" cy="1612080"/>
          </a:xfrm>
          <a:prstGeom prst="rect">
            <a:avLst/>
          </a:prstGeom>
          <a:solidFill>
            <a:srgbClr val="FFF200"/>
          </a:solidFill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800" b="1" strike="noStrike" spc="-1">
                <a:solidFill>
                  <a:srgbClr val="CE181E"/>
                </a:solidFill>
                <a:latin typeface="Corbel"/>
              </a:rPr>
              <a:t>UaK/143</a:t>
            </a:r>
            <a:endParaRPr lang="sk-SK" sz="2800" b="0" strike="noStrike" spc="-1">
              <a:solidFill>
                <a:srgbClr val="CE1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CE181E"/>
                </a:solidFill>
                <a:latin typeface="Arial"/>
              </a:rPr>
              <a:t>Vyjadriť charakter piesne „Ujo Ľubo: Karneval“ prirodzeným kultivovaným pohybom.</a:t>
            </a:r>
          </a:p>
          <a:p>
            <a:pPr algn="ctr">
              <a:lnSpc>
                <a:spcPct val="100000"/>
              </a:lnSpc>
            </a:pPr>
            <a:endParaRPr lang="sk-SK" sz="18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68" name="CustomShape 3"/>
          <p:cNvSpPr/>
          <p:nvPr/>
        </p:nvSpPr>
        <p:spPr>
          <a:xfrm>
            <a:off x="504000" y="3024000"/>
            <a:ext cx="9178560" cy="2447640"/>
          </a:xfrm>
          <a:prstGeom prst="rect">
            <a:avLst/>
          </a:prstGeom>
          <a:solidFill>
            <a:srgbClr val="8AE234"/>
          </a:solidFill>
          <a:ln>
            <a:solidFill>
              <a:srgbClr val="CE181E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FFFFFF"/>
                </a:solidFill>
                <a:uFillTx/>
                <a:latin typeface="Trebuchet MS"/>
                <a:ea typeface="DejaVu Sans"/>
              </a:rPr>
              <a:t>INŠTRUKCIE PRE DETI A RODIČOV: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BUDEME POTREBOVAŤ: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rebuchet MS"/>
                <a:ea typeface="DejaVu Sans"/>
              </a:rPr>
              <a:t> PIESEŇ </a:t>
            </a:r>
            <a:r>
              <a:rPr lang="sk-SK" sz="1800" b="0" strike="noStrike" spc="-1">
                <a:solidFill>
                  <a:srgbClr val="FFFFFF"/>
                </a:solidFill>
                <a:latin typeface="Arial"/>
                <a:ea typeface="DejaVu Sans"/>
                <a:hlinkClick r:id="rId2"/>
              </a:rPr>
              <a:t>https://www.youtube.com/watch?v=FVCxXmuzB-k</a:t>
            </a:r>
            <a:r>
              <a:rPr lang="sk-SK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A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DOBRÚ NÁLADU </a:t>
            </a:r>
            <a:endParaRPr lang="sk-SK" sz="1800" b="0" strike="noStrike" spc="-1">
              <a:latin typeface="Arial"/>
            </a:endParaRPr>
          </a:p>
        </p:txBody>
      </p:sp>
      <p:sp>
        <p:nvSpPr>
          <p:cNvPr id="69" name="CustomShape 4"/>
          <p:cNvSpPr/>
          <p:nvPr/>
        </p:nvSpPr>
        <p:spPr>
          <a:xfrm>
            <a:off x="6480000" y="4464000"/>
            <a:ext cx="720000" cy="576000"/>
          </a:xfrm>
          <a:prstGeom prst="smileyFace">
            <a:avLst>
              <a:gd name="adj" fmla="val 9282"/>
            </a:avLst>
          </a:prstGeom>
          <a:solidFill>
            <a:srgbClr val="E6FF00"/>
          </a:solidFill>
          <a:ln>
            <a:solidFill>
              <a:srgbClr val="CE181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2448000" y="451800"/>
            <a:ext cx="4991760" cy="586440"/>
          </a:xfrm>
          <a:prstGeom prst="rect">
            <a:avLst/>
          </a:prstGeom>
          <a:gradFill rotWithShape="0">
            <a:gsLst>
              <a:gs pos="0">
                <a:srgbClr val="4E9A06"/>
              </a:gs>
              <a:gs pos="100000">
                <a:srgbClr val="E6FF00"/>
              </a:gs>
            </a:gsLst>
            <a:lin ang="5400000"/>
          </a:gradFill>
          <a:ln>
            <a:solidFill>
              <a:srgbClr val="CE181E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Arial"/>
              </a:rPr>
              <a:t>ŠTVRTOK</a:t>
            </a:r>
            <a:endParaRPr lang="sk-SK" sz="2500" b="1" strike="noStrike" spc="-1">
              <a:latin typeface="Arial"/>
            </a:endParaRPr>
          </a:p>
        </p:txBody>
      </p:sp>
      <p:sp>
        <p:nvSpPr>
          <p:cNvPr id="71" name="CustomShape 2"/>
          <p:cNvSpPr/>
          <p:nvPr/>
        </p:nvSpPr>
        <p:spPr>
          <a:xfrm>
            <a:off x="576360" y="1226160"/>
            <a:ext cx="9215640" cy="1612080"/>
          </a:xfrm>
          <a:prstGeom prst="rect">
            <a:avLst/>
          </a:prstGeom>
          <a:solidFill>
            <a:srgbClr val="FFF200"/>
          </a:solidFill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CE181E"/>
                </a:solidFill>
                <a:latin typeface="Corbel"/>
                <a:ea typeface="SimSun"/>
              </a:rPr>
              <a:t>ČaSP/121</a:t>
            </a:r>
            <a:endParaRPr lang="sk-SK" sz="2500" b="0" strike="noStrike" spc="-1">
              <a:solidFill>
                <a:srgbClr val="CE1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CE181E"/>
                </a:solidFill>
                <a:latin typeface="Corbel"/>
                <a:ea typeface="SimSun"/>
              </a:rPr>
              <a:t>Pri tvorbe Šaša Jaša využívať odpadový materiál.</a:t>
            </a:r>
            <a:endParaRPr lang="sk-SK" sz="2500" b="0" strike="noStrike" spc="-1">
              <a:solidFill>
                <a:srgbClr val="CE1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5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72" name="CustomShape 3"/>
          <p:cNvSpPr/>
          <p:nvPr/>
        </p:nvSpPr>
        <p:spPr>
          <a:xfrm>
            <a:off x="504000" y="3024000"/>
            <a:ext cx="9178560" cy="2447640"/>
          </a:xfrm>
          <a:prstGeom prst="rect">
            <a:avLst/>
          </a:prstGeom>
          <a:solidFill>
            <a:srgbClr val="8AE234"/>
          </a:solidFill>
          <a:ln>
            <a:solidFill>
              <a:srgbClr val="CE181E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FFFFFF"/>
                </a:solidFill>
                <a:uFillTx/>
                <a:latin typeface="Trebuchet MS"/>
                <a:ea typeface="DejaVu Sans"/>
              </a:rPr>
              <a:t>INŠTRUKCIE PRE DETI A RODIČOV: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latin typeface="Trebuchet MS"/>
              </a:rPr>
              <a:t>Potrebujeme: fľašu, lepidlo, výkres, farebný papier, nožnice, ceruzu, farbičky, fixky, špajľu, maketu Šaša.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1" i="1" strike="noStrike" spc="-1">
                <a:solidFill>
                  <a:srgbClr val="FFFFFF"/>
                </a:solidFill>
                <a:latin typeface="Trebuchet MS"/>
              </a:rPr>
              <a:t>„Keď šašovia ožívajú, fašiangy sa začínajú.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1" i="1" strike="noStrike" spc="-1">
                <a:solidFill>
                  <a:srgbClr val="FFFFFF"/>
                </a:solidFill>
                <a:latin typeface="Trebuchet MS"/>
              </a:rPr>
              <a:t>Šašo – Jašo šaškuje, s loptičkami žongluje.“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Obrázek 72"/>
          <p:cNvPicPr/>
          <p:nvPr/>
        </p:nvPicPr>
        <p:blipFill>
          <a:blip r:embed="rId2"/>
          <a:stretch/>
        </p:blipFill>
        <p:spPr>
          <a:xfrm>
            <a:off x="5303160" y="1728000"/>
            <a:ext cx="4776840" cy="3924000"/>
          </a:xfrm>
          <a:prstGeom prst="rect">
            <a:avLst/>
          </a:prstGeom>
          <a:ln>
            <a:noFill/>
          </a:ln>
        </p:spPr>
      </p:pic>
      <p:pic>
        <p:nvPicPr>
          <p:cNvPr id="74" name="Obrázek 73"/>
          <p:cNvPicPr/>
          <p:nvPr/>
        </p:nvPicPr>
        <p:blipFill>
          <a:blip r:embed="rId3"/>
          <a:stretch/>
        </p:blipFill>
        <p:spPr>
          <a:xfrm>
            <a:off x="28080" y="116280"/>
            <a:ext cx="5083920" cy="377172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5112000" y="144000"/>
            <a:ext cx="4824000" cy="1584000"/>
          </a:xfrm>
          <a:prstGeom prst="borderCallout3">
            <a:avLst/>
          </a:prstGeom>
          <a:solidFill>
            <a:srgbClr val="E3D2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sk-SK" sz="1800" b="0" strike="noStrike" spc="-1">
                <a:latin typeface="Arial"/>
              </a:rPr>
              <a:t>Postup:</a:t>
            </a:r>
          </a:p>
          <a:p>
            <a:pPr algn="ctr"/>
            <a:r>
              <a:rPr lang="sk-SK" sz="1800" b="0" strike="noStrike" spc="-1">
                <a:latin typeface="Arial"/>
              </a:rPr>
              <a:t>1. Vytlač maketu (nakreslí) a vystrihni </a:t>
            </a:r>
          </a:p>
          <a:p>
            <a:pPr algn="ctr"/>
            <a:r>
              <a:rPr lang="sk-SK" sz="1800" b="0" strike="noStrike" spc="-1">
                <a:latin typeface="Arial"/>
              </a:rPr>
              <a:t>Šaša Jaša. </a:t>
            </a:r>
          </a:p>
          <a:p>
            <a:pPr algn="ctr"/>
            <a:r>
              <a:rPr lang="sk-SK" sz="1800" b="0" strike="noStrike" spc="-1">
                <a:latin typeface="Arial"/>
              </a:rPr>
              <a:t>2. Po vystrihnutí vyfarbí.</a:t>
            </a:r>
          </a:p>
          <a:p>
            <a:pPr algn="ctr"/>
            <a:r>
              <a:rPr lang="sk-SK" sz="1800" b="0" strike="noStrike" spc="-1">
                <a:latin typeface="Arial"/>
              </a:rPr>
              <a:t>3. Vystrihnuté diely postupne nalep na </a:t>
            </a:r>
          </a:p>
          <a:p>
            <a:pPr algn="ctr"/>
            <a:r>
              <a:rPr lang="sk-SK" sz="1800" b="0" strike="noStrike" spc="-1">
                <a:latin typeface="Arial"/>
              </a:rPr>
              <a:t>pripravenú fľašu.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Obrázek 75"/>
          <p:cNvPicPr/>
          <p:nvPr/>
        </p:nvPicPr>
        <p:blipFill>
          <a:blip r:embed="rId2"/>
          <a:stretch/>
        </p:blipFill>
        <p:spPr>
          <a:xfrm>
            <a:off x="5252400" y="666000"/>
            <a:ext cx="4251600" cy="4734000"/>
          </a:xfrm>
          <a:prstGeom prst="rect">
            <a:avLst/>
          </a:prstGeom>
          <a:ln>
            <a:noFill/>
          </a:ln>
        </p:spPr>
      </p:pic>
      <p:pic>
        <p:nvPicPr>
          <p:cNvPr id="77" name="Obrázek 76"/>
          <p:cNvPicPr/>
          <p:nvPr/>
        </p:nvPicPr>
        <p:blipFill>
          <a:blip r:embed="rId3"/>
          <a:stretch/>
        </p:blipFill>
        <p:spPr>
          <a:xfrm>
            <a:off x="284040" y="666360"/>
            <a:ext cx="4251960" cy="473364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 rot="10692600">
            <a:off x="4079520" y="1033200"/>
            <a:ext cx="1656000" cy="1584000"/>
          </a:xfrm>
          <a:custGeom>
            <a:avLst/>
            <a:gdLst/>
            <a:ahLst/>
            <a:cxnLst/>
            <a:rect l="l" t="t" r="r" b="b"/>
            <a:pathLst>
              <a:path w="144" h="122">
                <a:moveTo>
                  <a:pt x="85" y="69"/>
                </a:moveTo>
                <a:cubicBezTo>
                  <a:pt x="85" y="55"/>
                  <a:pt x="97" y="44"/>
                  <a:pt x="111" y="44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95" y="17"/>
                  <a:pt x="81" y="24"/>
                  <a:pt x="71" y="35"/>
                </a:cubicBezTo>
                <a:cubicBezTo>
                  <a:pt x="62" y="25"/>
                  <a:pt x="48" y="18"/>
                  <a:pt x="32" y="18"/>
                </a:cubicBezTo>
                <a:cubicBezTo>
                  <a:pt x="32" y="0"/>
                  <a:pt x="32" y="0"/>
                  <a:pt x="32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44"/>
                  <a:pt x="32" y="44"/>
                  <a:pt x="32" y="44"/>
                </a:cubicBezTo>
                <a:cubicBezTo>
                  <a:pt x="46" y="44"/>
                  <a:pt x="58" y="55"/>
                  <a:pt x="58" y="69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5" y="122"/>
                  <a:pt x="85" y="122"/>
                  <a:pt x="85" y="122"/>
                </a:cubicBezTo>
                <a:lnTo>
                  <a:pt x="85" y="69"/>
                </a:lnTo>
                <a:close/>
              </a:path>
            </a:pathLst>
          </a:custGeom>
          <a:solidFill>
            <a:srgbClr val="E3D2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2"/>
          <p:cNvSpPr/>
          <p:nvPr/>
        </p:nvSpPr>
        <p:spPr>
          <a:xfrm>
            <a:off x="3672000" y="0"/>
            <a:ext cx="2592000" cy="792000"/>
          </a:xfrm>
          <a:prstGeom prst="borderCallout1">
            <a:avLst>
              <a:gd name="adj1" fmla="val 18750"/>
              <a:gd name="adj2" fmla="val -8333"/>
              <a:gd name="adj3" fmla="val 45430"/>
              <a:gd name="adj4" fmla="val -8328"/>
            </a:avLst>
          </a:prstGeom>
          <a:solidFill>
            <a:srgbClr val="FFF685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sk-SK" sz="1800" b="0" strike="noStrike" spc="-1">
                <a:solidFill>
                  <a:srgbClr val="000000"/>
                </a:solidFill>
                <a:latin typeface="Arial"/>
              </a:rPr>
              <a:t>Šašo Jašo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2448000" y="461880"/>
            <a:ext cx="4991760" cy="586440"/>
          </a:xfrm>
          <a:prstGeom prst="rect">
            <a:avLst/>
          </a:prstGeom>
          <a:gradFill rotWithShape="0">
            <a:gsLst>
              <a:gs pos="0">
                <a:srgbClr val="4E9A06"/>
              </a:gs>
              <a:gs pos="100000">
                <a:srgbClr val="E6FF00"/>
              </a:gs>
            </a:gsLst>
            <a:lin ang="5400000"/>
          </a:gradFill>
          <a:ln>
            <a:solidFill>
              <a:srgbClr val="CE181E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Arial"/>
              </a:rPr>
              <a:t>PIATOK</a:t>
            </a:r>
            <a:endParaRPr lang="sk-SK" sz="2500" b="1" strike="noStrike" spc="-1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576360" y="1236240"/>
            <a:ext cx="9215640" cy="1612080"/>
          </a:xfrm>
          <a:prstGeom prst="rect">
            <a:avLst/>
          </a:prstGeom>
          <a:solidFill>
            <a:srgbClr val="FFF200"/>
          </a:solidFill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CE181E"/>
                </a:solidFill>
                <a:latin typeface="Corbel"/>
                <a:ea typeface="SimSun"/>
              </a:rPr>
              <a:t>ČaSP/131</a:t>
            </a:r>
            <a:endParaRPr lang="sk-SK" sz="2500" b="0" strike="noStrike" spc="-1">
              <a:solidFill>
                <a:srgbClr val="CE1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CE181E"/>
                </a:solidFill>
                <a:latin typeface="Corbel"/>
                <a:ea typeface="SimSun"/>
              </a:rPr>
              <a:t>Oboznámiť sa so surovinami potrebnými na prípravu bežných pokrmov na oslavu.</a:t>
            </a:r>
            <a:endParaRPr lang="sk-SK" sz="2500" b="0" strike="noStrike" spc="-1">
              <a:solidFill>
                <a:srgbClr val="CE1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5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504000" y="3024000"/>
            <a:ext cx="9178560" cy="2447640"/>
          </a:xfrm>
          <a:prstGeom prst="rect">
            <a:avLst/>
          </a:prstGeom>
          <a:solidFill>
            <a:srgbClr val="8AE234"/>
          </a:solidFill>
          <a:ln>
            <a:solidFill>
              <a:srgbClr val="CE181E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FFFFFF"/>
                </a:solidFill>
                <a:uFillTx/>
                <a:latin typeface="Trebuchet MS"/>
                <a:ea typeface="DejaVu Sans"/>
              </a:rPr>
              <a:t>INŠTRUKCIE PRE DETI A RODIČOV: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333333"/>
                </a:solidFill>
                <a:latin typeface="Trebuchet MS"/>
              </a:rPr>
              <a:t>Potrebujeme: ovocie, čokoládu, špajle, špáradlá, šikovné ruky a úsmev.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1" i="1" strike="noStrike" spc="-1">
                <a:solidFill>
                  <a:srgbClr val="FFFFFF"/>
                </a:solidFill>
                <a:latin typeface="Trebuchet MS"/>
              </a:rPr>
              <a:t>Karneval je už za dverami a my si teraz spolu s rodičmi pripravíme sladké dobroty pre kamarátov, s ktorými sa budeme zabávať.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brázek 82"/>
          <p:cNvPicPr/>
          <p:nvPr/>
        </p:nvPicPr>
        <p:blipFill>
          <a:blip r:embed="rId2"/>
          <a:stretch/>
        </p:blipFill>
        <p:spPr>
          <a:xfrm>
            <a:off x="3945600" y="248400"/>
            <a:ext cx="5054400" cy="507960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 flipH="1">
            <a:off x="288000" y="1368000"/>
            <a:ext cx="3456000" cy="3240000"/>
          </a:xfrm>
          <a:prstGeom prst="borderCallout1">
            <a:avLst>
              <a:gd name="adj1" fmla="val 18750"/>
              <a:gd name="adj2" fmla="val -8333"/>
              <a:gd name="adj3" fmla="val -19995"/>
              <a:gd name="adj4" fmla="val 37504"/>
            </a:avLst>
          </a:prstGeom>
          <a:gradFill rotWithShape="0">
            <a:gsLst>
              <a:gs pos="0">
                <a:srgbClr val="4E9A06"/>
              </a:gs>
              <a:gs pos="100000">
                <a:srgbClr val="E6FF00"/>
              </a:gs>
            </a:gsLst>
            <a:path path="circle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sk-SK" sz="1800" b="0" strike="noStrike" spc="-1">
                <a:latin typeface="Arial"/>
              </a:rPr>
              <a:t>Pripravíme si ovocie: </a:t>
            </a:r>
          </a:p>
          <a:p>
            <a:pPr algn="ctr"/>
            <a:r>
              <a:rPr lang="sk-SK" sz="1800" b="0" strike="noStrike" spc="-1">
                <a:latin typeface="Arial"/>
              </a:rPr>
              <a:t>kiwi, banán, mandarínky.</a:t>
            </a:r>
          </a:p>
          <a:p>
            <a:pPr algn="ctr"/>
            <a:r>
              <a:rPr lang="sk-SK" sz="1800" b="0" strike="noStrike" spc="-1">
                <a:latin typeface="Arial"/>
              </a:rPr>
              <a:t>Poprosíme rodičov, </a:t>
            </a:r>
          </a:p>
          <a:p>
            <a:pPr algn="ctr"/>
            <a:r>
              <a:rPr lang="sk-SK" sz="1800" b="0" strike="noStrike" spc="-1">
                <a:latin typeface="Arial"/>
              </a:rPr>
              <a:t>aby ovocie nakrájali.</a:t>
            </a:r>
          </a:p>
          <a:p>
            <a:pPr algn="ctr"/>
            <a:r>
              <a:rPr lang="sk-SK" sz="1800" b="0" strike="noStrike" spc="-1">
                <a:latin typeface="Arial"/>
              </a:rPr>
              <a:t>Postupne podľa obrázka </a:t>
            </a:r>
          </a:p>
          <a:p>
            <a:pPr algn="ctr"/>
            <a:r>
              <a:rPr lang="sk-SK" sz="1800" b="0" strike="noStrike" spc="-1">
                <a:latin typeface="Arial"/>
              </a:rPr>
              <a:t>ukladáme ovocie na tanier.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rázek 84"/>
          <p:cNvPicPr/>
          <p:nvPr/>
        </p:nvPicPr>
        <p:blipFill>
          <a:blip r:embed="rId2"/>
          <a:stretch/>
        </p:blipFill>
        <p:spPr>
          <a:xfrm>
            <a:off x="680040" y="299520"/>
            <a:ext cx="3783960" cy="4884480"/>
          </a:xfrm>
          <a:prstGeom prst="rect">
            <a:avLst/>
          </a:prstGeom>
          <a:ln>
            <a:noFill/>
          </a:ln>
        </p:spPr>
      </p:pic>
      <p:sp>
        <p:nvSpPr>
          <p:cNvPr id="86" name="CustomShape 1"/>
          <p:cNvSpPr/>
          <p:nvPr/>
        </p:nvSpPr>
        <p:spPr>
          <a:xfrm>
            <a:off x="5040000" y="1584000"/>
            <a:ext cx="4608000" cy="1944000"/>
          </a:xfrm>
          <a:prstGeom prst="borderCallout1">
            <a:avLst>
              <a:gd name="adj1" fmla="val 18750"/>
              <a:gd name="adj2" fmla="val -8333"/>
              <a:gd name="adj3" fmla="val -7402"/>
              <a:gd name="adj4" fmla="val 6245"/>
            </a:avLst>
          </a:prstGeom>
          <a:gradFill rotWithShape="0">
            <a:gsLst>
              <a:gs pos="0">
                <a:srgbClr val="4E9A06"/>
              </a:gs>
              <a:gs pos="100000">
                <a:srgbClr val="E6FF00"/>
              </a:gs>
            </a:gsLst>
            <a:path path="circle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sk-SK" sz="1800" b="0" strike="noStrike" spc="-1">
                <a:latin typeface="Arial"/>
              </a:rPr>
              <a:t>Potrebujeme ovocie: čučoriedky, melón.</a:t>
            </a:r>
          </a:p>
          <a:p>
            <a:pPr algn="ctr"/>
            <a:endParaRPr lang="sk-SK" sz="1800" b="0" strike="noStrike" spc="-1">
              <a:latin typeface="Arial"/>
            </a:endParaRPr>
          </a:p>
          <a:p>
            <a:pPr algn="ctr"/>
            <a:r>
              <a:rPr lang="sk-SK" sz="1800" b="0" strike="noStrike" spc="-1">
                <a:latin typeface="Arial"/>
              </a:rPr>
              <a:t>Na špajdľu postupne napichujeme </a:t>
            </a:r>
          </a:p>
          <a:p>
            <a:pPr algn="ctr"/>
            <a:r>
              <a:rPr lang="sk-SK" sz="1800" b="0" strike="noStrike" spc="-1">
                <a:latin typeface="Arial"/>
              </a:rPr>
              <a:t>čučoriedky a hviezdu z melóna.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Table 1"/>
          <p:cNvGraphicFramePr/>
          <p:nvPr/>
        </p:nvGraphicFramePr>
        <p:xfrm>
          <a:off x="676440" y="656280"/>
          <a:ext cx="8700480" cy="3943440"/>
        </p:xfrm>
        <a:graphic>
          <a:graphicData uri="http://schemas.openxmlformats.org/drawingml/2006/table">
            <a:tbl>
              <a:tblPr/>
              <a:tblGrid>
                <a:gridCol w="3588480"/>
                <a:gridCol w="5112000"/>
              </a:tblGrid>
              <a:tr h="579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1800" b="1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Podtéma týždňa:</a:t>
                      </a:r>
                      <a:endParaRPr lang="sk-SK" sz="1800" b="0" strike="noStrike" spc="-1">
                        <a:latin typeface="Arial"/>
                      </a:endParaRPr>
                    </a:p>
                  </a:txBody>
                  <a:tcPr>
                    <a:lnL w="28800">
                      <a:solidFill>
                        <a:srgbClr val="CE181E"/>
                      </a:solidFill>
                    </a:lnL>
                    <a:lnR w="21600">
                      <a:solidFill>
                        <a:srgbClr val="CE181E"/>
                      </a:solidFill>
                    </a:lnR>
                    <a:lnT w="21600">
                      <a:solidFill>
                        <a:srgbClr val="CE181E"/>
                      </a:solidFill>
                    </a:lnT>
                    <a:lnB w="21600">
                      <a:solidFill>
                        <a:srgbClr val="CE181E"/>
                      </a:solidFill>
                    </a:lnB>
                    <a:gradFill rotWithShape="0">
                      <a:gsLst>
                        <a:gs pos="0">
                          <a:srgbClr val="FFF200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1800" b="1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„PRÍPRAVA NA KARNEVAL“</a:t>
                      </a:r>
                      <a:endParaRPr lang="sk-SK" sz="1800" b="0" strike="noStrike" spc="-1">
                        <a:latin typeface="Arial"/>
                      </a:endParaRPr>
                    </a:p>
                  </a:txBody>
                  <a:tcPr>
                    <a:lnL w="21600">
                      <a:solidFill>
                        <a:srgbClr val="CE181E"/>
                      </a:solidFill>
                    </a:lnL>
                    <a:lnR w="21600">
                      <a:solidFill>
                        <a:srgbClr val="CE181E"/>
                      </a:solidFill>
                    </a:lnR>
                    <a:lnT w="21600">
                      <a:solidFill>
                        <a:srgbClr val="CE181E"/>
                      </a:solidFill>
                    </a:lnT>
                    <a:lnB w="21600">
                      <a:solidFill>
                        <a:srgbClr val="CE181E"/>
                      </a:solidFill>
                    </a:lnB>
                    <a:gradFill rotWithShape="0">
                      <a:gsLst>
                        <a:gs pos="0">
                          <a:srgbClr val="FFF200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</a:tr>
              <a:tr h="64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Týždeň:</a:t>
                      </a:r>
                      <a:endParaRPr lang="sk-SK" sz="1800" b="0" strike="noStrike" spc="-1">
                        <a:latin typeface="Arial"/>
                      </a:endParaRPr>
                    </a:p>
                  </a:txBody>
                  <a:tcPr>
                    <a:lnL w="28800">
                      <a:solidFill>
                        <a:srgbClr val="CE181E"/>
                      </a:solidFill>
                    </a:lnL>
                    <a:lnR w="21600">
                      <a:solidFill>
                        <a:srgbClr val="CE181E"/>
                      </a:solidFill>
                    </a:lnR>
                    <a:lnT w="21600">
                      <a:solidFill>
                        <a:srgbClr val="CE181E"/>
                      </a:solidFill>
                    </a:lnT>
                    <a:lnB w="21600">
                      <a:solidFill>
                        <a:srgbClr val="CE181E"/>
                      </a:solidFill>
                    </a:lnB>
                    <a:gradFill rotWithShape="0">
                      <a:gsLst>
                        <a:gs pos="0">
                          <a:srgbClr val="FFF200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01.02.- 05.02.2021</a:t>
                      </a:r>
                      <a:endParaRPr lang="sk-SK" sz="1800" b="0" strike="noStrike" spc="-1">
                        <a:latin typeface="Arial"/>
                      </a:endParaRPr>
                    </a:p>
                  </a:txBody>
                  <a:tcPr>
                    <a:lnL w="21600">
                      <a:solidFill>
                        <a:srgbClr val="CE181E"/>
                      </a:solidFill>
                    </a:lnL>
                    <a:lnR w="21600">
                      <a:solidFill>
                        <a:srgbClr val="CE181E"/>
                      </a:solidFill>
                    </a:lnR>
                    <a:lnT w="21600">
                      <a:solidFill>
                        <a:srgbClr val="CE181E"/>
                      </a:solidFill>
                    </a:lnT>
                    <a:lnB w="21600">
                      <a:solidFill>
                        <a:srgbClr val="CE181E"/>
                      </a:solidFill>
                    </a:lnB>
                    <a:gradFill rotWithShape="0">
                      <a:gsLst>
                        <a:gs pos="0">
                          <a:srgbClr val="FFF200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</a:tr>
              <a:tr h="1546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Zdravotné cvičenie:</a:t>
                      </a:r>
                      <a:endParaRPr lang="sk-SK" sz="1800" b="0" strike="noStrike" spc="-1">
                        <a:latin typeface="Arial"/>
                      </a:endParaRPr>
                    </a:p>
                  </a:txBody>
                  <a:tcPr>
                    <a:lnL w="28800">
                      <a:solidFill>
                        <a:srgbClr val="CE181E"/>
                      </a:solidFill>
                    </a:lnL>
                    <a:lnR w="21600">
                      <a:solidFill>
                        <a:srgbClr val="CE181E"/>
                      </a:solidFill>
                    </a:lnR>
                    <a:lnT w="21600">
                      <a:solidFill>
                        <a:srgbClr val="CE181E"/>
                      </a:solidFill>
                    </a:lnT>
                    <a:lnB w="21600">
                      <a:solidFill>
                        <a:srgbClr val="CE181E"/>
                      </a:solidFill>
                    </a:lnB>
                    <a:gradFill rotWithShape="0">
                      <a:gsLst>
                        <a:gs pos="0">
                          <a:srgbClr val="FFF200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k-SK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Zap/182 – Cvičenie č. 6</a:t>
                      </a:r>
                      <a:endParaRPr lang="sk-SK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sk-SK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sk-SK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Dodržiavať dohodnuté pravidlá (nestrkať sa, nepredbiehať sa) počas celého cvičenia. </a:t>
                      </a:r>
                      <a:endParaRPr lang="sk-SK" sz="1800" b="0" strike="noStrike" spc="-1">
                        <a:latin typeface="Arial"/>
                      </a:endParaRPr>
                    </a:p>
                  </a:txBody>
                  <a:tcPr marL="89280" marR="89280">
                    <a:lnL w="21600">
                      <a:solidFill>
                        <a:srgbClr val="CE181E"/>
                      </a:solidFill>
                    </a:lnL>
                    <a:lnR w="21600">
                      <a:solidFill>
                        <a:srgbClr val="CE181E"/>
                      </a:solidFill>
                    </a:lnR>
                    <a:lnT w="21600">
                      <a:solidFill>
                        <a:srgbClr val="CE181E"/>
                      </a:solidFill>
                    </a:lnT>
                    <a:lnB w="21600">
                      <a:solidFill>
                        <a:srgbClr val="CE181E"/>
                      </a:solidFill>
                    </a:lnB>
                    <a:gradFill rotWithShape="0">
                      <a:gsLst>
                        <a:gs pos="0">
                          <a:srgbClr val="FFF200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</a:tr>
              <a:tr h="117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Pohybová hra:</a:t>
                      </a:r>
                      <a:endParaRPr lang="sk-SK" sz="1800" b="0" strike="noStrike" spc="-1">
                        <a:latin typeface="Arial"/>
                      </a:endParaRPr>
                    </a:p>
                  </a:txBody>
                  <a:tcPr>
                    <a:lnL w="28800">
                      <a:solidFill>
                        <a:srgbClr val="CE181E"/>
                      </a:solidFill>
                    </a:lnL>
                    <a:lnR w="21600">
                      <a:solidFill>
                        <a:srgbClr val="CE181E"/>
                      </a:solidFill>
                    </a:lnR>
                    <a:lnT w="21600">
                      <a:solidFill>
                        <a:srgbClr val="CE181E"/>
                      </a:solidFill>
                    </a:lnT>
                    <a:lnB w="21600">
                      <a:solidFill>
                        <a:srgbClr val="CE181E"/>
                      </a:solidFill>
                    </a:lnB>
                    <a:gradFill rotWithShape="0">
                      <a:gsLst>
                        <a:gs pos="0">
                          <a:srgbClr val="FFF200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1800" b="0" strike="noStrike" spc="-1">
                          <a:solidFill>
                            <a:srgbClr val="000000"/>
                          </a:solidFill>
                          <a:latin typeface="Trebuchet MS"/>
                        </a:rPr>
                        <a:t>„Hlavá, ramená, kolená, palce.”</a:t>
                      </a:r>
                      <a:endParaRPr lang="sk-SK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sk-SK" sz="1800" b="0" strike="noStrike" spc="-1">
                        <a:latin typeface="Arial"/>
                      </a:endParaRPr>
                    </a:p>
                  </a:txBody>
                  <a:tcPr>
                    <a:lnL w="21600">
                      <a:solidFill>
                        <a:srgbClr val="CE181E"/>
                      </a:solidFill>
                    </a:lnL>
                    <a:lnR w="21600">
                      <a:solidFill>
                        <a:srgbClr val="CE181E"/>
                      </a:solidFill>
                    </a:lnR>
                    <a:lnT w="21600">
                      <a:solidFill>
                        <a:srgbClr val="CE181E"/>
                      </a:solidFill>
                    </a:lnT>
                    <a:lnB w="21600">
                      <a:solidFill>
                        <a:srgbClr val="CE181E"/>
                      </a:solidFill>
                    </a:lnB>
                    <a:gradFill rotWithShape="0">
                      <a:gsLst>
                        <a:gs pos="0">
                          <a:srgbClr val="FFF200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Obrázek 86"/>
          <p:cNvPicPr/>
          <p:nvPr/>
        </p:nvPicPr>
        <p:blipFill>
          <a:blip r:embed="rId2"/>
          <a:stretch/>
        </p:blipFill>
        <p:spPr>
          <a:xfrm>
            <a:off x="6552000" y="72000"/>
            <a:ext cx="3168000" cy="309600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 flipH="1">
            <a:off x="216000" y="432000"/>
            <a:ext cx="5184000" cy="1728000"/>
          </a:xfrm>
          <a:prstGeom prst="borderCallout1">
            <a:avLst>
              <a:gd name="adj1" fmla="val 18750"/>
              <a:gd name="adj2" fmla="val -8333"/>
              <a:gd name="adj3" fmla="val -24990"/>
              <a:gd name="adj4" fmla="val 27773"/>
            </a:avLst>
          </a:prstGeom>
          <a:gradFill rotWithShape="0">
            <a:gsLst>
              <a:gs pos="0">
                <a:srgbClr val="4E9A06"/>
              </a:gs>
              <a:gs pos="100000">
                <a:srgbClr val="E6FF00"/>
              </a:gs>
            </a:gsLst>
            <a:path path="circle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sk-SK" sz="1800" b="0" strike="noStrike" spc="-1">
                <a:latin typeface="Arial"/>
              </a:rPr>
              <a:t>Potrebujeme: jahody, banán, čokoládu, špajle, </a:t>
            </a:r>
          </a:p>
          <a:p>
            <a:pPr algn="ctr"/>
            <a:r>
              <a:rPr lang="sk-SK" sz="1800" b="0" strike="noStrike" spc="-1">
                <a:latin typeface="Arial"/>
              </a:rPr>
              <a:t>paličky, kokos, rôzne orechy.</a:t>
            </a:r>
          </a:p>
          <a:p>
            <a:pPr algn="ctr"/>
            <a:r>
              <a:rPr lang="sk-SK" sz="1800" b="0" strike="noStrike" spc="-1">
                <a:latin typeface="Arial"/>
              </a:rPr>
              <a:t>Na špajle príp. paličky napichujeme ovocie: </a:t>
            </a:r>
          </a:p>
          <a:p>
            <a:pPr algn="ctr"/>
            <a:r>
              <a:rPr lang="sk-SK" sz="1800" b="0" strike="noStrike" spc="-1">
                <a:latin typeface="Arial"/>
              </a:rPr>
              <a:t>jahody, banán,</a:t>
            </a:r>
          </a:p>
          <a:p>
            <a:pPr algn="ctr"/>
            <a:r>
              <a:rPr lang="sk-SK" sz="1800" b="0" strike="noStrike" spc="-1">
                <a:latin typeface="Arial"/>
              </a:rPr>
              <a:t>ktoré ozdobíme rozpustenou čokoládou, </a:t>
            </a:r>
          </a:p>
          <a:p>
            <a:pPr algn="ctr"/>
            <a:r>
              <a:rPr lang="sk-SK" sz="1800" b="0" strike="noStrike" spc="-1">
                <a:latin typeface="Arial"/>
              </a:rPr>
              <a:t>rôznymi orechmi, kokosom,… a necháme stuhnúť.</a:t>
            </a:r>
          </a:p>
        </p:txBody>
      </p:sp>
      <p:pic>
        <p:nvPicPr>
          <p:cNvPr id="89" name="Obrázek 88"/>
          <p:cNvPicPr/>
          <p:nvPr/>
        </p:nvPicPr>
        <p:blipFill>
          <a:blip r:embed="rId3"/>
          <a:stretch/>
        </p:blipFill>
        <p:spPr>
          <a:xfrm>
            <a:off x="51120" y="2808000"/>
            <a:ext cx="5564880" cy="2646000"/>
          </a:xfrm>
          <a:prstGeom prst="rect">
            <a:avLst/>
          </a:prstGeom>
          <a:ln>
            <a:noFill/>
          </a:ln>
        </p:spPr>
      </p:pic>
      <p:pic>
        <p:nvPicPr>
          <p:cNvPr id="90" name="Obrázek 89"/>
          <p:cNvPicPr/>
          <p:nvPr/>
        </p:nvPicPr>
        <p:blipFill>
          <a:blip r:embed="rId4"/>
          <a:stretch/>
        </p:blipFill>
        <p:spPr>
          <a:xfrm>
            <a:off x="6336000" y="3384000"/>
            <a:ext cx="3456000" cy="222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rázek 90"/>
          <p:cNvPicPr/>
          <p:nvPr/>
        </p:nvPicPr>
        <p:blipFill>
          <a:blip r:embed="rId2"/>
          <a:stretch/>
        </p:blipFill>
        <p:spPr>
          <a:xfrm>
            <a:off x="4536000" y="216000"/>
            <a:ext cx="5202360" cy="384840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 rot="135000" flipH="1">
            <a:off x="459000" y="433080"/>
            <a:ext cx="3764520" cy="2369160"/>
          </a:xfrm>
          <a:prstGeom prst="borderCallout1">
            <a:avLst>
              <a:gd name="adj1" fmla="val 18750"/>
              <a:gd name="adj2" fmla="val -8333"/>
              <a:gd name="adj3" fmla="val -12138"/>
              <a:gd name="adj4" fmla="val 19138"/>
            </a:avLst>
          </a:prstGeom>
          <a:gradFill rotWithShape="0">
            <a:gsLst>
              <a:gs pos="0">
                <a:srgbClr val="4E9A06"/>
              </a:gs>
              <a:gs pos="100000">
                <a:srgbClr val="E6FF00"/>
              </a:gs>
            </a:gsLst>
            <a:path path="circle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sk-SK" sz="1800" b="0" strike="noStrike" spc="-1">
                <a:latin typeface="Arial"/>
              </a:rPr>
              <a:t>Potrebujeme: ovocie – kiwi, hrozno,</a:t>
            </a:r>
          </a:p>
          <a:p>
            <a:pPr algn="ctr"/>
            <a:r>
              <a:rPr lang="sk-SK" sz="1800" b="0" strike="noStrike" spc="-1">
                <a:latin typeface="Arial"/>
              </a:rPr>
              <a:t> špáradlá.</a:t>
            </a:r>
          </a:p>
          <a:p>
            <a:pPr algn="ctr"/>
            <a:r>
              <a:rPr lang="sk-SK" sz="1800" b="0" strike="noStrike" spc="-1">
                <a:latin typeface="Arial"/>
              </a:rPr>
              <a:t>Kiwi ošúpeme a nakrájame. </a:t>
            </a:r>
          </a:p>
          <a:p>
            <a:pPr algn="ctr"/>
            <a:r>
              <a:rPr lang="sk-SK" sz="1800" b="0" strike="noStrike" spc="-1">
                <a:latin typeface="Arial"/>
              </a:rPr>
              <a:t>Hrozno nakrájame. </a:t>
            </a:r>
          </a:p>
          <a:p>
            <a:pPr algn="ctr"/>
            <a:r>
              <a:rPr lang="sk-SK" sz="1800" b="0" strike="noStrike" spc="-1">
                <a:latin typeface="Arial"/>
              </a:rPr>
              <a:t>Po nakrájaní napichujeme </a:t>
            </a:r>
          </a:p>
          <a:p>
            <a:pPr algn="ctr"/>
            <a:r>
              <a:rPr lang="sk-SK" sz="1800" b="0" strike="noStrike" spc="-1">
                <a:latin typeface="Arial"/>
              </a:rPr>
              <a:t>na špáradlá do požadovaného</a:t>
            </a:r>
          </a:p>
          <a:p>
            <a:pPr algn="ctr"/>
            <a:r>
              <a:rPr lang="sk-SK" sz="1800" b="0" strike="noStrike" spc="-1">
                <a:latin typeface="Arial"/>
              </a:rPr>
              <a:t> tvaru podľa obrázka</a:t>
            </a:r>
          </a:p>
        </p:txBody>
      </p:sp>
      <p:sp>
        <p:nvSpPr>
          <p:cNvPr id="93" name="Line 2"/>
          <p:cNvSpPr/>
          <p:nvPr/>
        </p:nvSpPr>
        <p:spPr>
          <a:xfrm flipV="1">
            <a:off x="3456000" y="2088000"/>
            <a:ext cx="1584000" cy="36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Obrázek 93"/>
          <p:cNvPicPr/>
          <p:nvPr/>
        </p:nvPicPr>
        <p:blipFill>
          <a:blip r:embed="rId2"/>
          <a:stretch/>
        </p:blipFill>
        <p:spPr>
          <a:xfrm>
            <a:off x="432000" y="227520"/>
            <a:ext cx="5216400" cy="517248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5832000" y="1584000"/>
            <a:ext cx="4032000" cy="2088000"/>
          </a:xfrm>
          <a:prstGeom prst="borderCallout1">
            <a:avLst>
              <a:gd name="adj1" fmla="val 18750"/>
              <a:gd name="adj2" fmla="val -8333"/>
              <a:gd name="adj3" fmla="val -17236"/>
              <a:gd name="adj4" fmla="val 24995"/>
            </a:avLst>
          </a:prstGeom>
          <a:gradFill rotWithShape="0">
            <a:gsLst>
              <a:gs pos="0">
                <a:srgbClr val="4E9A06"/>
              </a:gs>
              <a:gs pos="100000">
                <a:srgbClr val="E6FF00"/>
              </a:gs>
            </a:gsLst>
            <a:path path="circle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sk-SK" sz="1800" b="0" strike="noStrike" spc="-1">
                <a:latin typeface="Arial"/>
              </a:rPr>
              <a:t>Potrebujeme: ovocie – hrozno, hrušku, </a:t>
            </a:r>
          </a:p>
          <a:p>
            <a:pPr algn="ctr"/>
            <a:r>
              <a:rPr lang="sk-SK" sz="1800" b="0" strike="noStrike" spc="-1">
                <a:latin typeface="Arial"/>
              </a:rPr>
              <a:t>špáradlá, klinčeky, čierne olivy.</a:t>
            </a:r>
          </a:p>
          <a:p>
            <a:pPr algn="ctr"/>
            <a:r>
              <a:rPr lang="sk-SK" sz="1800" b="0" strike="noStrike" spc="-1">
                <a:latin typeface="Arial"/>
              </a:rPr>
              <a:t>Postupujeme podľa obrázka </a:t>
            </a:r>
          </a:p>
        </p:txBody>
      </p:sp>
      <p:sp>
        <p:nvSpPr>
          <p:cNvPr id="96" name="CustomShape 2"/>
          <p:cNvSpPr/>
          <p:nvPr/>
        </p:nvSpPr>
        <p:spPr>
          <a:xfrm>
            <a:off x="8280000" y="3096000"/>
            <a:ext cx="1224000" cy="936000"/>
          </a:xfrm>
          <a:prstGeom prst="smileyFace">
            <a:avLst>
              <a:gd name="adj" fmla="val 9282"/>
            </a:avLst>
          </a:prstGeom>
          <a:solidFill>
            <a:srgbClr val="FFF200"/>
          </a:solidFill>
          <a:ln w="72000">
            <a:solidFill>
              <a:srgbClr val="CE18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rázek 96"/>
          <p:cNvPicPr/>
          <p:nvPr/>
        </p:nvPicPr>
        <p:blipFill>
          <a:blip r:embed="rId2"/>
          <a:stretch/>
        </p:blipFill>
        <p:spPr>
          <a:xfrm>
            <a:off x="144000" y="144000"/>
            <a:ext cx="3168000" cy="3960000"/>
          </a:xfrm>
          <a:prstGeom prst="rect">
            <a:avLst/>
          </a:prstGeom>
          <a:ln>
            <a:noFill/>
          </a:ln>
        </p:spPr>
      </p:pic>
      <p:pic>
        <p:nvPicPr>
          <p:cNvPr id="98" name="Obrázek 97"/>
          <p:cNvPicPr/>
          <p:nvPr/>
        </p:nvPicPr>
        <p:blipFill>
          <a:blip r:embed="rId3"/>
          <a:stretch/>
        </p:blipFill>
        <p:spPr>
          <a:xfrm>
            <a:off x="6552000" y="97200"/>
            <a:ext cx="3330360" cy="549864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2952000" y="288000"/>
            <a:ext cx="4464000" cy="792000"/>
          </a:xfrm>
          <a:custGeom>
            <a:avLst/>
            <a:gdLst/>
            <a:ahLst/>
            <a:cxnLst/>
            <a:rect l="0" t="0" r="r" b="b"/>
            <a:pathLst>
              <a:path w="12402" h="2202">
                <a:moveTo>
                  <a:pt x="3100" y="0"/>
                </a:moveTo>
                <a:lnTo>
                  <a:pt x="9300" y="0"/>
                </a:lnTo>
                <a:lnTo>
                  <a:pt x="9300" y="825"/>
                </a:lnTo>
                <a:lnTo>
                  <a:pt x="10850" y="825"/>
                </a:lnTo>
                <a:lnTo>
                  <a:pt x="10850" y="560"/>
                </a:lnTo>
                <a:lnTo>
                  <a:pt x="12401" y="1100"/>
                </a:lnTo>
                <a:lnTo>
                  <a:pt x="10850" y="1640"/>
                </a:lnTo>
                <a:lnTo>
                  <a:pt x="10850" y="1375"/>
                </a:lnTo>
                <a:lnTo>
                  <a:pt x="9300" y="1375"/>
                </a:lnTo>
                <a:lnTo>
                  <a:pt x="9300" y="2201"/>
                </a:lnTo>
                <a:lnTo>
                  <a:pt x="3100" y="2201"/>
                </a:lnTo>
                <a:lnTo>
                  <a:pt x="3100" y="1375"/>
                </a:lnTo>
                <a:lnTo>
                  <a:pt x="1550" y="1375"/>
                </a:lnTo>
                <a:lnTo>
                  <a:pt x="1550" y="1640"/>
                </a:lnTo>
                <a:lnTo>
                  <a:pt x="0" y="1100"/>
                </a:lnTo>
                <a:lnTo>
                  <a:pt x="1550" y="560"/>
                </a:lnTo>
                <a:lnTo>
                  <a:pt x="1550" y="825"/>
                </a:lnTo>
                <a:lnTo>
                  <a:pt x="3100" y="825"/>
                </a:lnTo>
                <a:lnTo>
                  <a:pt x="3100" y="0"/>
                </a:lnTo>
              </a:path>
            </a:pathLst>
          </a:custGeom>
          <a:solidFill>
            <a:srgbClr val="E3D2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sk-SK" sz="1800" b="0" strike="noStrike" spc="-1">
                <a:latin typeface="Arial"/>
              </a:rPr>
              <a:t>Môže prísť karneval</a:t>
            </a:r>
          </a:p>
        </p:txBody>
      </p:sp>
      <p:pic>
        <p:nvPicPr>
          <p:cNvPr id="100" name="Obrázek 99"/>
          <p:cNvPicPr/>
          <p:nvPr/>
        </p:nvPicPr>
        <p:blipFill>
          <a:blip r:embed="rId4"/>
          <a:stretch/>
        </p:blipFill>
        <p:spPr>
          <a:xfrm>
            <a:off x="3427920" y="1728000"/>
            <a:ext cx="3052080" cy="3809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69880" y="899640"/>
            <a:ext cx="9027720" cy="3894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sk-SK" sz="3000" b="1" strike="noStrike" spc="-1">
                <a:solidFill>
                  <a:srgbClr val="333333"/>
                </a:solidFill>
                <a:latin typeface="Times New Roman"/>
              </a:rPr>
              <a:t>Milé deti a rodičia,</a:t>
            </a:r>
            <a:endParaRPr lang="sk-SK" sz="3000" b="0" strike="noStrike" spc="-1">
              <a:latin typeface="Arial"/>
            </a:endParaRPr>
          </a:p>
          <a:p>
            <a:pPr algn="ctr"/>
            <a:r>
              <a:rPr lang="sk-SK" sz="3000" b="1" strike="noStrike" spc="-1">
                <a:solidFill>
                  <a:srgbClr val="333333"/>
                </a:solidFill>
                <a:latin typeface="Times New Roman"/>
              </a:rPr>
              <a:t>chceme vás za vašu usilovnú prácu pochváliť...</a:t>
            </a:r>
            <a:endParaRPr lang="sk-SK" sz="3000" b="0" strike="noStrike" spc="-1"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Budeme veľmi radi, </a:t>
            </a:r>
            <a:endParaRPr lang="sk-SK" sz="3000" b="0" strike="noStrike" spc="-1"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ak sa nám pochválite vašimi fotkami</a:t>
            </a:r>
            <a:endParaRPr lang="sk-SK" sz="3000" b="0" strike="noStrike" spc="-1"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 pri spoločnej práci a fotografiami prác, ako sa Vám spolu darilo...</a:t>
            </a:r>
            <a:endParaRPr lang="sk-SK" sz="3000" b="0" strike="noStrike" spc="-1"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  </a:t>
            </a:r>
            <a:endParaRPr lang="sk-SK" sz="3000" b="0" strike="noStrike" spc="-1">
              <a:latin typeface="Arial"/>
            </a:endParaRPr>
          </a:p>
          <a:p>
            <a:pPr algn="ctr"/>
            <a:r>
              <a:rPr lang="sk-SK" sz="3000" b="0" strike="noStrike" spc="-1">
                <a:solidFill>
                  <a:srgbClr val="333333"/>
                </a:solidFill>
                <a:latin typeface="Times New Roman"/>
              </a:rPr>
              <a:t>Vaše pani učiteľky</a:t>
            </a:r>
            <a:endParaRPr lang="sk-SK" sz="3000" b="0" strike="noStrike" spc="-1">
              <a:latin typeface="Arial"/>
            </a:endParaRPr>
          </a:p>
          <a:p>
            <a:endParaRPr lang="sk-SK" sz="3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2448000" y="421560"/>
            <a:ext cx="4991760" cy="586440"/>
          </a:xfrm>
          <a:prstGeom prst="rect">
            <a:avLst/>
          </a:prstGeom>
          <a:gradFill rotWithShape="0">
            <a:gsLst>
              <a:gs pos="0">
                <a:srgbClr val="4E9A06"/>
              </a:gs>
              <a:gs pos="100000">
                <a:srgbClr val="E6FF00"/>
              </a:gs>
            </a:gsLst>
            <a:lin ang="5400000"/>
          </a:gradFill>
          <a:ln>
            <a:solidFill>
              <a:srgbClr val="CE181E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Arial"/>
              </a:rPr>
              <a:t>PONDELOK</a:t>
            </a:r>
            <a:endParaRPr lang="sk-SK" sz="2500" b="1" strike="noStrike" spc="-1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76360" y="1195920"/>
            <a:ext cx="9215640" cy="1612080"/>
          </a:xfrm>
          <a:prstGeom prst="rect">
            <a:avLst/>
          </a:prstGeom>
          <a:solidFill>
            <a:srgbClr val="FFF200"/>
          </a:solidFill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800" b="1" strike="noStrike" spc="-1">
                <a:solidFill>
                  <a:srgbClr val="CE181E"/>
                </a:solidFill>
                <a:latin typeface="Corbel"/>
              </a:rPr>
              <a:t>ČaSP/129</a:t>
            </a:r>
            <a:endParaRPr lang="sk-SK" sz="2800" b="0" strike="noStrike" spc="-1">
              <a:solidFill>
                <a:srgbClr val="CE1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800" b="0" strike="noStrike" spc="-1">
                <a:solidFill>
                  <a:srgbClr val="CE181E"/>
                </a:solidFill>
                <a:latin typeface="Corbel"/>
              </a:rPr>
              <a:t>Pri príprave na karneval používať predmety dennej potreby v domácnosti a v záhrade.</a:t>
            </a:r>
            <a:endParaRPr lang="sk-SK" sz="2800" b="0" strike="noStrike" spc="-1">
              <a:solidFill>
                <a:srgbClr val="CE1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8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576000" y="3024360"/>
            <a:ext cx="9178560" cy="2159640"/>
          </a:xfrm>
          <a:prstGeom prst="rect">
            <a:avLst/>
          </a:prstGeom>
          <a:solidFill>
            <a:srgbClr val="8AE234"/>
          </a:solidFill>
          <a:ln>
            <a:solidFill>
              <a:srgbClr val="CE181E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FFFFFF"/>
                </a:solidFill>
                <a:uFillTx/>
                <a:latin typeface="Trebuchet MS"/>
                <a:ea typeface="DejaVu Sans"/>
              </a:rPr>
              <a:t>INŠTRUKCIE PRE DETI A RODIČOV:</a:t>
            </a:r>
            <a:endParaRPr lang="sk-SK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MILÉ DETI,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KEĎŽE SA BLÍŽI KARNEVAL A SÚČASŤOU KARNEVALU JE AJ OBČERSTVENIE, DNES SA SPOLU S RODIČMI NAUČÍME AKO SPRÁVNE POUŽÍVAŤ PREDMETY DENNEJ POTREBY PRI STOLOVANÍ.  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648000" y="314640"/>
            <a:ext cx="3672000" cy="4293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sk-SK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Potrebujeme: papierový tanier, príbor, šablónu na vystrihnutie príboru, výkres A4, stôl, stolička.</a:t>
            </a:r>
            <a:endParaRPr lang="sk-SK" sz="1800" b="0" strike="noStrike" spc="-1">
              <a:latin typeface="Arial"/>
            </a:endParaRPr>
          </a:p>
          <a:p>
            <a:pPr algn="just"/>
            <a:endParaRPr lang="sk-SK" sz="1800" b="0" strike="noStrike" spc="-1">
              <a:latin typeface="Arial"/>
            </a:endParaRPr>
          </a:p>
          <a:p>
            <a:pPr algn="just"/>
            <a:r>
              <a:rPr lang="sk-SK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Postupujeme:</a:t>
            </a:r>
            <a:endParaRPr lang="sk-SK" sz="1800" b="0" strike="noStrike" spc="-1">
              <a:latin typeface="Arial"/>
            </a:endParaRPr>
          </a:p>
          <a:p>
            <a:pPr algn="just"/>
            <a:r>
              <a:rPr lang="sk-SK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Poprosíme rodičov, aby deťom vytlačili šablónu na vystrihnutie príboru a následne príbor vystrihli (odporúčam vytlačiť na tvrdý výkres, kvôli lepšej a pevnejšej manipulácii), príp. na tvrdý výkres nakresliť a vystrihnúť príbor. </a:t>
            </a:r>
            <a:endParaRPr lang="sk-SK" sz="1800" b="0" strike="noStrike" spc="-1">
              <a:latin typeface="Arial"/>
            </a:endParaRPr>
          </a:p>
        </p:txBody>
      </p:sp>
      <p:pic>
        <p:nvPicPr>
          <p:cNvPr id="49" name="Obrázek 48"/>
          <p:cNvPicPr/>
          <p:nvPr/>
        </p:nvPicPr>
        <p:blipFill>
          <a:blip r:embed="rId2"/>
          <a:stretch/>
        </p:blipFill>
        <p:spPr>
          <a:xfrm>
            <a:off x="4911840" y="72000"/>
            <a:ext cx="4376160" cy="545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280800" y="576000"/>
            <a:ext cx="4111200" cy="486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/>
            <a:r>
              <a:rPr lang="sk-SK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S pripravenými pomôckami si spoločne správne uložíme príbor na stôl:</a:t>
            </a:r>
            <a:endParaRPr lang="sk-SK" sz="1800" b="0" strike="noStrike" spc="-1">
              <a:latin typeface="Arial"/>
            </a:endParaRPr>
          </a:p>
          <a:p>
            <a:pPr algn="just"/>
            <a:r>
              <a:rPr lang="sk-SK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 </a:t>
            </a:r>
            <a:endParaRPr lang="sk-SK" sz="1800" b="0" strike="noStrike" spc="-1">
              <a:latin typeface="Arial"/>
            </a:endParaRPr>
          </a:p>
          <a:p>
            <a:pPr algn="just"/>
            <a:r>
              <a:rPr lang="sk-SK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1. Papierový tanier umiestníme pred seba.</a:t>
            </a:r>
            <a:endParaRPr lang="sk-SK" sz="1800" b="0" strike="noStrike" spc="-1">
              <a:latin typeface="Arial"/>
            </a:endParaRPr>
          </a:p>
          <a:p>
            <a:pPr algn="just"/>
            <a:endParaRPr lang="sk-SK" sz="1800" b="0" strike="noStrike" spc="-1">
              <a:latin typeface="Arial"/>
            </a:endParaRPr>
          </a:p>
          <a:p>
            <a:pPr algn="just"/>
            <a:r>
              <a:rPr lang="sk-SK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2. Na pravú stranu od taniera uložíme nôž a lyžicu. Bližšie k tanieru je nôž a vedľa noža je lyžica.</a:t>
            </a:r>
            <a:endParaRPr lang="sk-SK" sz="1800" b="0" strike="noStrike" spc="-1">
              <a:latin typeface="Arial"/>
            </a:endParaRPr>
          </a:p>
          <a:p>
            <a:pPr algn="just"/>
            <a:endParaRPr lang="sk-SK" sz="1800" b="0" strike="noStrike" spc="-1">
              <a:latin typeface="Arial"/>
            </a:endParaRPr>
          </a:p>
          <a:p>
            <a:pPr algn="just"/>
            <a:r>
              <a:rPr lang="sk-SK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3. Na ľavej strane od taniera je vidlička.</a:t>
            </a:r>
            <a:endParaRPr lang="sk-SK" sz="1800" b="0" strike="noStrike" spc="-1">
              <a:latin typeface="Arial"/>
            </a:endParaRPr>
          </a:p>
          <a:p>
            <a:pPr algn="just"/>
            <a:endParaRPr lang="sk-SK" sz="1800" b="0" strike="noStrike" spc="-1">
              <a:latin typeface="Arial"/>
            </a:endParaRPr>
          </a:p>
          <a:p>
            <a:pPr algn="just"/>
            <a:r>
              <a:rPr lang="sk-SK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4. Opakujeme, kým sa zdokonalíme.</a:t>
            </a:r>
            <a:endParaRPr lang="sk-SK" sz="1800" b="0" strike="noStrike" spc="-1">
              <a:latin typeface="Arial"/>
            </a:endParaRPr>
          </a:p>
          <a:p>
            <a:pPr algn="just"/>
            <a:endParaRPr lang="sk-SK" sz="1800" b="0" strike="noStrike" spc="-1">
              <a:latin typeface="Arial"/>
            </a:endParaRPr>
          </a:p>
          <a:p>
            <a:pPr algn="just"/>
            <a:r>
              <a:rPr lang="sk-SK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5. Poprosíme rodičov, aby vaše stolovanie odfotili a poslali  </a:t>
            </a:r>
            <a:endParaRPr lang="sk-SK" sz="1800" b="0" strike="noStrike" spc="-1">
              <a:latin typeface="Arial"/>
            </a:endParaRPr>
          </a:p>
        </p:txBody>
      </p:sp>
      <p:pic>
        <p:nvPicPr>
          <p:cNvPr id="51" name="Obrázek 50"/>
          <p:cNvPicPr/>
          <p:nvPr/>
        </p:nvPicPr>
        <p:blipFill>
          <a:blip r:embed="rId2"/>
          <a:stretch/>
        </p:blipFill>
        <p:spPr>
          <a:xfrm>
            <a:off x="5887080" y="1512000"/>
            <a:ext cx="2824920" cy="2440800"/>
          </a:xfrm>
          <a:prstGeom prst="rect">
            <a:avLst/>
          </a:prstGeom>
          <a:ln>
            <a:noFill/>
          </a:ln>
        </p:spPr>
      </p:pic>
      <p:sp>
        <p:nvSpPr>
          <p:cNvPr id="52" name="Line 2"/>
          <p:cNvSpPr/>
          <p:nvPr/>
        </p:nvSpPr>
        <p:spPr>
          <a:xfrm>
            <a:off x="4104000" y="3024000"/>
            <a:ext cx="396000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Line 3"/>
          <p:cNvSpPr/>
          <p:nvPr/>
        </p:nvSpPr>
        <p:spPr>
          <a:xfrm>
            <a:off x="2520000" y="3168000"/>
            <a:ext cx="5832000" cy="7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Line 4"/>
          <p:cNvSpPr/>
          <p:nvPr/>
        </p:nvSpPr>
        <p:spPr>
          <a:xfrm flipV="1">
            <a:off x="1368000" y="3096000"/>
            <a:ext cx="4608000" cy="100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5"/>
          <p:cNvSpPr/>
          <p:nvPr/>
        </p:nvSpPr>
        <p:spPr>
          <a:xfrm>
            <a:off x="3384000" y="5184000"/>
            <a:ext cx="504000" cy="360000"/>
          </a:xfrm>
          <a:prstGeom prst="smileyFace">
            <a:avLst>
              <a:gd name="adj" fmla="val 9282"/>
            </a:avLst>
          </a:prstGeom>
          <a:solidFill>
            <a:srgbClr val="FFF2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2448000" y="431640"/>
            <a:ext cx="4991760" cy="586440"/>
          </a:xfrm>
          <a:prstGeom prst="rect">
            <a:avLst/>
          </a:prstGeom>
          <a:gradFill rotWithShape="0">
            <a:gsLst>
              <a:gs pos="0">
                <a:srgbClr val="4E9A06"/>
              </a:gs>
              <a:gs pos="100000">
                <a:srgbClr val="E6FF00"/>
              </a:gs>
            </a:gsLst>
            <a:lin ang="5400000"/>
          </a:gradFill>
          <a:ln>
            <a:solidFill>
              <a:srgbClr val="CE181E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>
                <a:solidFill>
                  <a:srgbClr val="FFFFFF"/>
                </a:solidFill>
                <a:latin typeface="Arial"/>
              </a:rPr>
              <a:t>UTOROK</a:t>
            </a:r>
            <a:endParaRPr lang="sk-SK" sz="2500" b="1" strike="noStrike" spc="-1">
              <a:latin typeface="Aria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576360" y="1206000"/>
            <a:ext cx="9215640" cy="1612080"/>
          </a:xfrm>
          <a:prstGeom prst="rect">
            <a:avLst/>
          </a:prstGeom>
          <a:solidFill>
            <a:srgbClr val="FFF200"/>
          </a:solidFill>
          <a:ln>
            <a:solidFill>
              <a:schemeClr val="tx1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800" b="1" strike="noStrike" spc="-1">
                <a:solidFill>
                  <a:srgbClr val="CE181E"/>
                </a:solidFill>
                <a:latin typeface="Corbel"/>
              </a:rPr>
              <a:t>ZaP/175</a:t>
            </a:r>
            <a:endParaRPr lang="sk-SK" sz="2800" b="0" strike="noStrike" spc="-1">
              <a:solidFill>
                <a:srgbClr val="CE1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500" b="0" strike="noStrike" spc="-1">
                <a:solidFill>
                  <a:srgbClr val="CE181E"/>
                </a:solidFill>
                <a:latin typeface="Corbel"/>
                <a:ea typeface="SimSun"/>
              </a:rPr>
              <a:t>Na základe názornej ukážky napodobniť základné polohy, postoje a pohyby – stoj, ľah, sed, kľak</a:t>
            </a:r>
            <a:r>
              <a:rPr lang="sk-SK" sz="2800" b="0" strike="noStrike" spc="-1">
                <a:solidFill>
                  <a:srgbClr val="CE181E"/>
                </a:solidFill>
                <a:latin typeface="Times New Roman"/>
                <a:ea typeface="DejaVu Sans"/>
              </a:rPr>
              <a:t>.</a:t>
            </a:r>
            <a:endParaRPr lang="sk-SK" sz="2800" b="0" strike="noStrike" spc="-1">
              <a:solidFill>
                <a:srgbClr val="CE181E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800" b="0" strike="noStrike" spc="-1">
              <a:solidFill>
                <a:srgbClr val="CE181E"/>
              </a:solidFill>
              <a:latin typeface="Arial"/>
            </a:endParaRPr>
          </a:p>
        </p:txBody>
      </p:sp>
      <p:sp>
        <p:nvSpPr>
          <p:cNvPr id="58" name="CustomShape 3"/>
          <p:cNvSpPr/>
          <p:nvPr/>
        </p:nvSpPr>
        <p:spPr>
          <a:xfrm>
            <a:off x="576000" y="3024360"/>
            <a:ext cx="9178560" cy="2447640"/>
          </a:xfrm>
          <a:prstGeom prst="rect">
            <a:avLst/>
          </a:prstGeom>
          <a:solidFill>
            <a:srgbClr val="8AE234"/>
          </a:solidFill>
          <a:ln>
            <a:solidFill>
              <a:srgbClr val="CE181E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>
                <a:solidFill>
                  <a:srgbClr val="FFFFFF"/>
                </a:solidFill>
                <a:uFillTx/>
                <a:latin typeface="Trebuchet MS"/>
                <a:ea typeface="DejaVu Sans"/>
              </a:rPr>
              <a:t>INŠTRUKCIE PRE DETI A RODIČOV:</a:t>
            </a:r>
            <a:endParaRPr lang="sk-SK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BUDEME POTREBOVAŤ: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>
                <a:solidFill>
                  <a:srgbClr val="FFFFFF"/>
                </a:solidFill>
                <a:latin typeface="Trebuchet MS"/>
                <a:ea typeface="DejaVu Sans"/>
              </a:rPr>
              <a:t>DOBRÚ NÁLADU, MAMIČKU/OTECKA, PRÍP. SÚRODENCOV: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(v nasledujúcich slaidov Vám posielame opis a názornú ukážku cvikov)</a:t>
            </a: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„Pripravíme sa a ideme na to:“</a:t>
            </a:r>
            <a:endParaRPr lang="sk-SK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rázek 58"/>
          <p:cNvPicPr/>
          <p:nvPr/>
        </p:nvPicPr>
        <p:blipFill>
          <a:blip r:embed="rId2"/>
          <a:stretch/>
        </p:blipFill>
        <p:spPr>
          <a:xfrm>
            <a:off x="504000" y="353880"/>
            <a:ext cx="9143640" cy="468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Obrázek 59"/>
          <p:cNvPicPr/>
          <p:nvPr/>
        </p:nvPicPr>
        <p:blipFill>
          <a:blip r:embed="rId2"/>
          <a:srcRect l="5671" r="17732"/>
          <a:stretch/>
        </p:blipFill>
        <p:spPr>
          <a:xfrm>
            <a:off x="864360" y="288360"/>
            <a:ext cx="7775640" cy="460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Obrázek 60"/>
          <p:cNvPicPr/>
          <p:nvPr/>
        </p:nvPicPr>
        <p:blipFill>
          <a:blip r:embed="rId2"/>
          <a:stretch/>
        </p:blipFill>
        <p:spPr>
          <a:xfrm>
            <a:off x="282600" y="288360"/>
            <a:ext cx="9581400" cy="503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674</Words>
  <Application>Microsoft Office PowerPoint</Application>
  <PresentationFormat>Vlastní</PresentationFormat>
  <Paragraphs>116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Expert</dc:creator>
  <cp:lastModifiedBy>Expert</cp:lastModifiedBy>
  <cp:revision>4</cp:revision>
  <dcterms:created xsi:type="dcterms:W3CDTF">2021-01-31T12:48:23Z</dcterms:created>
  <dcterms:modified xsi:type="dcterms:W3CDTF">2021-02-02T10:08:23Z</dcterms:modified>
  <dc:language>sk-SK</dc:language>
</cp:coreProperties>
</file>