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82" r:id="rId3"/>
    <p:sldId id="279" r:id="rId4"/>
    <p:sldId id="280" r:id="rId5"/>
    <p:sldId id="281" r:id="rId6"/>
    <p:sldId id="258" r:id="rId7"/>
    <p:sldId id="259" r:id="rId8"/>
    <p:sldId id="285" r:id="rId9"/>
    <p:sldId id="261" r:id="rId10"/>
    <p:sldId id="286" r:id="rId11"/>
    <p:sldId id="260" r:id="rId12"/>
    <p:sldId id="262" r:id="rId13"/>
    <p:sldId id="263" r:id="rId14"/>
    <p:sldId id="288" r:id="rId15"/>
    <p:sldId id="289" r:id="rId16"/>
    <p:sldId id="265" r:id="rId17"/>
    <p:sldId id="267" r:id="rId18"/>
    <p:sldId id="268" r:id="rId19"/>
    <p:sldId id="269" r:id="rId20"/>
    <p:sldId id="270" r:id="rId21"/>
    <p:sldId id="275" r:id="rId22"/>
    <p:sldId id="271" r:id="rId23"/>
    <p:sldId id="290" r:id="rId24"/>
    <p:sldId id="292" r:id="rId25"/>
    <p:sldId id="291"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2" d="100"/>
          <a:sy n="62" d="100"/>
        </p:scale>
        <p:origin x="-15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7E1FD-4432-459E-8B87-C4E65F7E8E4D}" type="datetimeFigureOut">
              <a:rPr lang="cs-CZ" smtClean="0"/>
              <a:pPr/>
              <a:t>26.2.2021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F507B-BC47-45F7-9679-D6A5933CE4D7}" type="slidenum">
              <a:rPr lang="cs-CZ" smtClean="0"/>
              <a:pPr/>
              <a:t>‹#›</a:t>
            </a:fld>
            <a:endParaRPr lang="cs-CZ"/>
          </a:p>
        </p:txBody>
      </p:sp>
    </p:spTree>
    <p:extLst>
      <p:ext uri="{BB962C8B-B14F-4D97-AF65-F5344CB8AC3E}">
        <p14:creationId xmlns:p14="http://schemas.microsoft.com/office/powerpoint/2010/main" xmlns="" val="191344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6EF507B-BC47-45F7-9679-D6A5933CE4D7}" type="slidenum">
              <a:rPr lang="cs-CZ" smtClean="0"/>
              <a:pPr/>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26. 2. 2021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A6143-93CB-44E1-B2BD-7D4D2E70E3AB}" type="datetimeFigureOut">
              <a:rPr lang="sk-SK" smtClean="0"/>
              <a:pPr/>
              <a:t>26. 2. 2021</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A25CD-960E-48FE-8CC1-E7E96E48DC08}"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http://tbn0.google.com/images?q=tbn:VR8gjyynUZsJrM:http://clipart.peirceinternet.com/png/reading-child2.png" TargetMode="External"/><Relationship Id="rId3" Type="http://schemas.openxmlformats.org/officeDocument/2006/relationships/hyperlink" Target="http://images.google.sk/imgres?imgurl=http://clipart.peirceinternet.com/png/reading-child.png&amp;imgrefurl=http://clipart.peirceinternet.com/people.html&amp;usg=__B5e3USE9QSNBVBYnNeU7tDGvzP8=&amp;h=362&amp;w=290&amp;sz=41&amp;hl=sk&amp;start=1&amp;tbnid=QeVPqZ8ThLAU7M:&amp;tbnh=121&amp;tbnw=97&amp;prev=/images?q=child+is+reading&amp;gbv=2&amp;hl=sk&amp;sa=G" TargetMode="External"/><Relationship Id="rId7" Type="http://schemas.openxmlformats.org/officeDocument/2006/relationships/image" Target="../media/image59.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images.google.sk/imgres?imgurl=http://clipart.peirceinternet.com/png/reading-child2.png&amp;imgrefurl=http://clipart.peirceinternet.com/people.html&amp;usg=__Cz89KD8s1oqpPp3Gf0QoHW0_lwE=&amp;h=362&amp;w=268&amp;sz=42&amp;hl=sk&amp;start=2&amp;tbnid=VR8gjyynUZsJrM:&amp;tbnh=121&amp;tbnw=90&amp;prev=/images?q=child+is+reading&amp;gbv=2&amp;hl=sk&amp;sa=G" TargetMode="External"/><Relationship Id="rId5" Type="http://schemas.openxmlformats.org/officeDocument/2006/relationships/image" Target="http://tbn3.google.com/images?q=tbn:QeVPqZ8ThLAU7M:http://clipart.peirceinternet.com/png/reading-child.png" TargetMode="Externa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thatswhatwesaid.net/wp-content/uploads/2012/03/IMG_8766.jpg" TargetMode="External"/><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niha"/>
          <p:cNvPicPr>
            <a:picLocks noChangeAspect="1" noChangeArrowheads="1"/>
          </p:cNvPicPr>
          <p:nvPr/>
        </p:nvPicPr>
        <p:blipFill>
          <a:blip r:embed="rId2" cstate="print"/>
          <a:srcRect/>
          <a:stretch>
            <a:fillRect/>
          </a:stretch>
        </p:blipFill>
        <p:spPr bwMode="auto">
          <a:xfrm>
            <a:off x="0" y="0"/>
            <a:ext cx="9057137" cy="6858000"/>
          </a:xfrm>
          <a:prstGeom prst="rect">
            <a:avLst/>
          </a:prstGeom>
          <a:noFill/>
        </p:spPr>
      </p:pic>
      <p:sp>
        <p:nvSpPr>
          <p:cNvPr id="3" name="Obdélník 2"/>
          <p:cNvSpPr/>
          <p:nvPr/>
        </p:nvSpPr>
        <p:spPr>
          <a:xfrm>
            <a:off x="2286000" y="2828836"/>
            <a:ext cx="4572000" cy="369332"/>
          </a:xfrm>
          <a:prstGeom prst="rect">
            <a:avLst/>
          </a:prstGeom>
        </p:spPr>
        <p:txBody>
          <a:bodyPr>
            <a:spAutoFit/>
          </a:bodyPr>
          <a:lstStyle/>
          <a:p>
            <a:pPr algn="ctr"/>
            <a:endParaRPr lang="cs-CZ" kern="10" dirty="0">
              <a:ln w="9525">
                <a:solidFill>
                  <a:srgbClr val="000000"/>
                </a:solidFill>
                <a:round/>
                <a:headEnd/>
                <a:tailEnd/>
              </a:ln>
              <a:solidFill>
                <a:srgbClr val="FFFF00"/>
              </a:solidFill>
              <a:latin typeface="Arial Black"/>
            </a:endParaRPr>
          </a:p>
        </p:txBody>
      </p:sp>
      <p:sp>
        <p:nvSpPr>
          <p:cNvPr id="6" name="Obdélník 5"/>
          <p:cNvSpPr/>
          <p:nvPr/>
        </p:nvSpPr>
        <p:spPr>
          <a:xfrm>
            <a:off x="1043608" y="1268760"/>
            <a:ext cx="3744416" cy="369332"/>
          </a:xfrm>
          <a:prstGeom prst="rect">
            <a:avLst/>
          </a:prstGeom>
        </p:spPr>
        <p:txBody>
          <a:bodyPr wrap="square">
            <a:spAutoFit/>
          </a:bodyPr>
          <a:lstStyle/>
          <a:p>
            <a:pPr algn="ctr"/>
            <a:r>
              <a:rPr lang="sk-SK" b="1" spc="50" dirty="0" smtClean="0">
                <a:ln w="11430">
                  <a:noFill/>
                </a:ln>
                <a:solidFill>
                  <a:srgbClr val="C00000"/>
                </a:solidFill>
              </a:rPr>
              <a:t>  </a:t>
            </a:r>
          </a:p>
        </p:txBody>
      </p:sp>
      <p:sp>
        <p:nvSpPr>
          <p:cNvPr id="11" name="Obdélník 10"/>
          <p:cNvSpPr/>
          <p:nvPr/>
        </p:nvSpPr>
        <p:spPr>
          <a:xfrm>
            <a:off x="1403648" y="4077072"/>
            <a:ext cx="3096344" cy="923330"/>
          </a:xfrm>
          <a:prstGeom prst="rect">
            <a:avLst/>
          </a:prstGeom>
        </p:spPr>
        <p:txBody>
          <a:bodyPr wrap="square">
            <a:spAutoFit/>
          </a:bodyPr>
          <a:lstStyle/>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r>
              <a:rPr lang="cs-CZ" b="1" spc="50" dirty="0" smtClean="0">
                <a:ln w="11430">
                  <a:noFill/>
                </a:ln>
              </a:rPr>
              <a:t> </a:t>
            </a:r>
            <a:endParaRPr lang="cs-CZ" dirty="0"/>
          </a:p>
        </p:txBody>
      </p:sp>
      <p:sp>
        <p:nvSpPr>
          <p:cNvPr id="14" name="Obdélník 13"/>
          <p:cNvSpPr/>
          <p:nvPr/>
        </p:nvSpPr>
        <p:spPr>
          <a:xfrm>
            <a:off x="5004047" y="4365104"/>
            <a:ext cx="3240361" cy="646331"/>
          </a:xfrm>
          <a:prstGeom prst="rect">
            <a:avLst/>
          </a:prstGeom>
        </p:spPr>
        <p:txBody>
          <a:bodyPr wrap="square">
            <a:spAutoFit/>
          </a:bodyPr>
          <a:lstStyle/>
          <a:p>
            <a:endParaRPr lang="cs-CZ" b="1" spc="50" dirty="0" smtClean="0">
              <a:ln w="11430">
                <a:noFill/>
              </a:ln>
            </a:endParaRPr>
          </a:p>
          <a:p>
            <a:pPr algn="ctr"/>
            <a:r>
              <a:rPr lang="cs-CZ" b="1" spc="50" dirty="0" smtClean="0">
                <a:ln w="11430">
                  <a:noFill/>
                </a:ln>
              </a:rPr>
              <a:t>.</a:t>
            </a:r>
            <a:endParaRPr lang="cs-CZ" dirty="0"/>
          </a:p>
        </p:txBody>
      </p:sp>
      <p:sp>
        <p:nvSpPr>
          <p:cNvPr id="13" name="Obdélník 12"/>
          <p:cNvSpPr/>
          <p:nvPr/>
        </p:nvSpPr>
        <p:spPr>
          <a:xfrm>
            <a:off x="1835695" y="476672"/>
            <a:ext cx="3043985" cy="1015663"/>
          </a:xfrm>
          <a:prstGeom prst="rect">
            <a:avLst/>
          </a:prstGeom>
        </p:spPr>
        <p:txBody>
          <a:bodyPr wrap="square">
            <a:spAutoFit/>
          </a:bodyPr>
          <a:lstStyle/>
          <a:p>
            <a:r>
              <a:rPr lang="sk-SK" sz="6000" b="1" spc="50" dirty="0" smtClean="0">
                <a:ln w="11430">
                  <a:noFill/>
                </a:ln>
                <a:solidFill>
                  <a:srgbClr val="C00000"/>
                </a:solidFill>
              </a:rPr>
              <a:t>AKO</a:t>
            </a:r>
            <a:endParaRPr lang="cs-CZ" sz="6000" dirty="0"/>
          </a:p>
        </p:txBody>
      </p:sp>
      <p:sp>
        <p:nvSpPr>
          <p:cNvPr id="15" name="Obdélník 14"/>
          <p:cNvSpPr/>
          <p:nvPr/>
        </p:nvSpPr>
        <p:spPr>
          <a:xfrm>
            <a:off x="5436096" y="-315416"/>
            <a:ext cx="2016224" cy="2492990"/>
          </a:xfrm>
          <a:prstGeom prst="rect">
            <a:avLst/>
          </a:prstGeom>
        </p:spPr>
        <p:txBody>
          <a:bodyPr wrap="square">
            <a:spAutoFit/>
          </a:bodyPr>
          <a:lstStyle/>
          <a:p>
            <a:endParaRPr lang="sk-SK" sz="9600" b="1" spc="50" dirty="0" smtClean="0">
              <a:ln w="11430">
                <a:noFill/>
              </a:ln>
              <a:solidFill>
                <a:srgbClr val="C00000"/>
              </a:solidFill>
            </a:endParaRPr>
          </a:p>
          <a:p>
            <a:r>
              <a:rPr lang="sk-SK" sz="6000" b="1" spc="50" dirty="0" smtClean="0">
                <a:ln w="11430">
                  <a:noFill/>
                </a:ln>
                <a:solidFill>
                  <a:srgbClr val="C00000"/>
                </a:solidFill>
              </a:rPr>
              <a:t>SA </a:t>
            </a:r>
            <a:endParaRPr lang="cs-CZ" sz="6000" dirty="0"/>
          </a:p>
        </p:txBody>
      </p:sp>
      <p:sp>
        <p:nvSpPr>
          <p:cNvPr id="16" name="Obdélník 15"/>
          <p:cNvSpPr/>
          <p:nvPr/>
        </p:nvSpPr>
        <p:spPr>
          <a:xfrm>
            <a:off x="-396552" y="2924944"/>
            <a:ext cx="5438393" cy="1015663"/>
          </a:xfrm>
          <a:prstGeom prst="rect">
            <a:avLst/>
          </a:prstGeom>
        </p:spPr>
        <p:txBody>
          <a:bodyPr wrap="square">
            <a:spAutoFit/>
          </a:bodyPr>
          <a:lstStyle/>
          <a:p>
            <a:r>
              <a:rPr lang="sk-SK" sz="6000" b="1" spc="50" dirty="0" smtClean="0">
                <a:ln w="11430">
                  <a:noFill/>
                </a:ln>
                <a:solidFill>
                  <a:srgbClr val="C00000"/>
                </a:solidFill>
              </a:rPr>
              <a:t>       KNIŽKA</a:t>
            </a:r>
            <a:endParaRPr lang="cs-CZ" sz="6000" dirty="0"/>
          </a:p>
        </p:txBody>
      </p:sp>
      <p:sp>
        <p:nvSpPr>
          <p:cNvPr id="17" name="Obdélník 16"/>
          <p:cNvSpPr/>
          <p:nvPr/>
        </p:nvSpPr>
        <p:spPr>
          <a:xfrm>
            <a:off x="4572000" y="3982998"/>
            <a:ext cx="4248472" cy="1015663"/>
          </a:xfrm>
          <a:prstGeom prst="rect">
            <a:avLst/>
          </a:prstGeom>
        </p:spPr>
        <p:txBody>
          <a:bodyPr wrap="square">
            <a:spAutoFit/>
          </a:bodyPr>
          <a:lstStyle/>
          <a:p>
            <a:pPr algn="ctr"/>
            <a:r>
              <a:rPr lang="sk-SK" sz="6000" b="1" spc="50" dirty="0" smtClean="0">
                <a:ln w="11430">
                  <a:noFill/>
                </a:ln>
                <a:solidFill>
                  <a:srgbClr val="C00000"/>
                </a:solidFill>
              </a:rPr>
              <a:t>NARODILA...</a:t>
            </a:r>
            <a:endParaRPr lang="cs-CZ" sz="60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75856" y="260648"/>
            <a:ext cx="5400600" cy="461665"/>
          </a:xfrm>
          <a:prstGeom prst="rect">
            <a:avLst/>
          </a:prstGeom>
        </p:spPr>
        <p:txBody>
          <a:bodyPr wrap="square">
            <a:spAutoFit/>
          </a:bodyPr>
          <a:lstStyle/>
          <a:p>
            <a:r>
              <a:rPr lang="sk-SK" sz="2400" b="1" dirty="0" smtClean="0">
                <a:solidFill>
                  <a:srgbClr val="C00000"/>
                </a:solidFill>
              </a:rPr>
              <a:t>AKO  RASTIE  STROM ?</a:t>
            </a:r>
            <a:endParaRPr lang="cs-CZ" sz="2400" dirty="0">
              <a:solidFill>
                <a:srgbClr val="C00000"/>
              </a:solidFill>
            </a:endParaRPr>
          </a:p>
        </p:txBody>
      </p:sp>
      <p:sp>
        <p:nvSpPr>
          <p:cNvPr id="3" name="Obdélník 2"/>
          <p:cNvSpPr/>
          <p:nvPr/>
        </p:nvSpPr>
        <p:spPr>
          <a:xfrm>
            <a:off x="395536" y="836712"/>
            <a:ext cx="7632848" cy="923330"/>
          </a:xfrm>
          <a:prstGeom prst="rect">
            <a:avLst/>
          </a:prstGeom>
        </p:spPr>
        <p:txBody>
          <a:bodyPr wrap="square">
            <a:spAutoFit/>
          </a:bodyPr>
          <a:lstStyle/>
          <a:p>
            <a:pPr algn="ctr"/>
            <a:r>
              <a:rPr lang="sk-SK" b="1" dirty="0" smtClean="0"/>
              <a:t>DETI,  ZAHRÁME  SA  NA  MALÉ  SEMIENKO.  STOČÍTE  SA  DO  KLBÔČKA  AKO  SEMIENKA  V  ZEMI. BUDETE  NAPODOBŇOVAŤ,  AKO  ZO  SEMIENKA  VYRASTÁ  VEĽKÝ  STROM.</a:t>
            </a:r>
            <a:endParaRPr lang="cs-CZ" dirty="0"/>
          </a:p>
        </p:txBody>
      </p:sp>
      <p:sp>
        <p:nvSpPr>
          <p:cNvPr id="14337" name="Rectangle 1"/>
          <p:cNvSpPr>
            <a:spLocks noChangeArrowheads="1"/>
          </p:cNvSpPr>
          <p:nvPr/>
        </p:nvSpPr>
        <p:spPr bwMode="auto">
          <a:xfrm>
            <a:off x="899592" y="312296"/>
            <a:ext cx="6844704"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V  ZEMI  TUHO  ZASPALO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 SEMIENKO  A  ČAKALO,</a:t>
            </a:r>
            <a:r>
              <a:rPr kumimoji="0" lang="sk-SK" b="1" i="0" u="none" strike="noStrike" cap="none" normalizeH="0" dirty="0" smtClean="0">
                <a:ln>
                  <a:noFill/>
                </a:ln>
                <a:solidFill>
                  <a:srgbClr val="C00000"/>
                </a:solidFill>
                <a:effectLst/>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dirty="0" smtClean="0">
                <a:ln>
                  <a:noFill/>
                </a:ln>
                <a:solidFill>
                  <a:srgbClr val="C00000"/>
                </a:solidFill>
                <a:effectLst/>
                <a:ea typeface="Calibri" pitchFamily="34" charset="0"/>
                <a:cs typeface="Times New Roman" pitchFamily="18" charset="0"/>
              </a:rPr>
              <a:t>ABY  HO   SLNIEČKO  ZOHRIALO.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b="1" i="0" u="none" strike="noStrike" cap="none" normalizeH="0" dirty="0" smtClean="0">
              <a:ln>
                <a:noFill/>
              </a:ln>
              <a:solidFill>
                <a:srgbClr val="C00000"/>
              </a:solidFill>
              <a:effectLst/>
              <a:ea typeface="Calibri" pitchFamily="34" charset="0"/>
              <a:cs typeface="Times New Roman" pitchFamily="18" charset="0"/>
            </a:endParaRP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SLNIEČKO  SA  ZOBUDILO  </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A  SEMIENKO  POŠTEKLILO.</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a:t>
            </a:r>
            <a:r>
              <a:rPr lang="sk-SK" b="1" dirty="0" smtClean="0">
                <a:solidFill>
                  <a:srgbClr val="C00000"/>
                </a:solidFill>
              </a:rPr>
              <a:t>LÚČAMI  ŤAHÁ  SEMIENKO  HORE,</a:t>
            </a:r>
          </a:p>
          <a:p>
            <a:pPr algn="ctr"/>
            <a:r>
              <a:rPr lang="sk-SK" b="1" dirty="0" smtClean="0">
                <a:solidFill>
                  <a:srgbClr val="C00000"/>
                </a:solidFill>
              </a:rPr>
              <a:t>VYRASTÁ  KLÍČEK, DOBRE  MU  JE.</a:t>
            </a:r>
            <a:endParaRPr kumimoji="0" lang="sk-SK" b="1" i="0" u="none" strike="noStrike" cap="none" normalizeH="0" baseline="0" dirty="0" smtClean="0">
              <a:ln>
                <a:noFill/>
              </a:ln>
              <a:solidFill>
                <a:srgbClr val="C00000"/>
              </a:solidFill>
              <a:effectLst/>
              <a:ea typeface="Calibri" pitchFamily="34" charset="0"/>
              <a:cs typeface="Times New Roman" pitchFamily="18" charset="0"/>
            </a:endParaRPr>
          </a:p>
          <a:p>
            <a:pPr algn="ctr"/>
            <a:endParaRPr kumimoji="0" lang="sk-SK" b="1" i="0" u="none" strike="noStrike" cap="none" normalizeH="0" baseline="0" dirty="0" smtClean="0">
              <a:ln>
                <a:noFill/>
              </a:ln>
              <a:solidFill>
                <a:srgbClr val="C00000"/>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SPOD  ZEMIČKY  UŽ  JE  VON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 A  HNEĎ  JE  TU  VEĽKÝ  ZHON.</a:t>
            </a:r>
          </a:p>
          <a:p>
            <a:pPr marL="0" marR="0" lvl="0" indent="0" algn="ctr" defTabSz="914400" rtl="0" eaLnBrk="1" fontAlgn="base" latinLnBrk="0" hangingPunct="1">
              <a:lnSpc>
                <a:spcPct val="100000"/>
              </a:lnSpc>
              <a:spcBef>
                <a:spcPct val="0"/>
              </a:spcBef>
              <a:spcAft>
                <a:spcPct val="0"/>
              </a:spcAft>
              <a:buClrTx/>
              <a:buSzTx/>
              <a:buFontTx/>
              <a:buNone/>
              <a:tabLst/>
            </a:pPr>
            <a:endParaRPr lang="sk-SK" b="1" dirty="0" smtClean="0">
              <a:solidFill>
                <a:srgbClr val="C00000"/>
              </a:solidFill>
              <a:ea typeface="Calibri" pitchFamily="34" charset="0"/>
              <a:cs typeface="Times New Roman" pitchFamily="18" charset="0"/>
            </a:endParaRP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STROMČEK  MALÝ  VO  VETRE  KNÍŠE  SA,</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 KONÁRMI  TEPLÝ  VÁNOK  POHRÁVA SA.</a:t>
            </a:r>
          </a:p>
          <a:p>
            <a:pPr algn="ctr"/>
            <a:r>
              <a:rPr lang="sk-SK" b="1" dirty="0" smtClean="0">
                <a:solidFill>
                  <a:srgbClr val="C00000"/>
                </a:solidFill>
              </a:rPr>
              <a:t> </a:t>
            </a:r>
          </a:p>
          <a:p>
            <a:pPr algn="ctr"/>
            <a:r>
              <a:rPr lang="sk-SK" b="1" dirty="0" smtClean="0">
                <a:solidFill>
                  <a:srgbClr val="C00000"/>
                </a:solidFill>
              </a:rPr>
              <a:t>VEĽKÝ   STROM  VYRÁSTOL  DO  NEBA,</a:t>
            </a:r>
          </a:p>
          <a:p>
            <a:pPr algn="ctr"/>
            <a:r>
              <a:rPr lang="sk-SK" b="1" dirty="0" smtClean="0">
                <a:solidFill>
                  <a:srgbClr val="C00000"/>
                </a:solidFill>
              </a:rPr>
              <a:t>Z  VEĽKEJ  VÝŠKY  DÍVA  SA  NA  TEBA. </a:t>
            </a:r>
            <a:endParaRPr lang="cs-CZ" dirty="0" smtClean="0">
              <a:solidFill>
                <a:srgbClr val="C00000"/>
              </a:solidFill>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b="1" dirty="0" smtClean="0">
              <a:solidFill>
                <a:srgbClr val="C00000"/>
              </a:solidFill>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C00000"/>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dirty="0" smtClean="0">
                <a:ln>
                  <a:noFill/>
                </a:ln>
                <a:solidFill>
                  <a:srgbClr val="C00000"/>
                </a:solidFill>
                <a:effectLst/>
                <a:ea typeface="Calibri" pitchFamily="34" charset="0"/>
                <a:cs typeface="Times New Roman" pitchFamily="18" charset="0"/>
              </a:rPr>
              <a:t> </a:t>
            </a:r>
            <a:endParaRPr kumimoji="0" lang="sk-SK" sz="1800" b="0" i="0" u="none" strike="noStrike" cap="none" normalizeH="0" baseline="0" dirty="0" smtClean="0">
              <a:ln>
                <a:noFill/>
              </a:ln>
              <a:solidFill>
                <a:srgbClr val="C00000"/>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395536" y="0"/>
            <a:ext cx="8424936" cy="1477328"/>
          </a:xfrm>
          <a:prstGeom prst="rect">
            <a:avLst/>
          </a:prstGeom>
        </p:spPr>
        <p:txBody>
          <a:bodyPr wrap="square">
            <a:spAutoFit/>
          </a:bodyPr>
          <a:lstStyle/>
          <a:p>
            <a:pPr algn="just"/>
            <a:r>
              <a:rPr lang="sk-SK" b="1" dirty="0" smtClean="0"/>
              <a:t>SMREK  ZASPÁVA  S  MYŠLIENKOU, ČO  SA  STANE ZAJTRA. NASTALO  KRÁSNE  SLNEČNÉ  RÁNO. DO LESA  SA  VRÁTILI  DREVORUBAČI. PRIŠLI  KU  SMREKU A KEĎ DOŇ ZAŤALI, ZASTONAL. NASTAL  JEHO  ČAS. MUSÍ  SA  ROZLÚČIŤ  S  LESOM. SPÍLENÝ  SMREK  ČAKÁ  NA  ZEMI. ODRAZU  SA  OCITNE  NA  VEĽKOM  AUTE, KTORÉ  HO  ODVÁŽA, NEVEDNO  KAM.</a:t>
            </a:r>
            <a:endParaRPr lang="cs-CZ" b="1" dirty="0"/>
          </a:p>
        </p:txBody>
      </p:sp>
      <p:pic>
        <p:nvPicPr>
          <p:cNvPr id="18" name="Picture 4" descr="drevo-pila-pilit-drevorubac-strom-Jupiterimages"/>
          <p:cNvPicPr>
            <a:picLocks noChangeAspect="1" noChangeArrowheads="1"/>
          </p:cNvPicPr>
          <p:nvPr/>
        </p:nvPicPr>
        <p:blipFill>
          <a:blip r:embed="rId2" cstate="print"/>
          <a:srcRect/>
          <a:stretch>
            <a:fillRect/>
          </a:stretch>
        </p:blipFill>
        <p:spPr bwMode="auto">
          <a:xfrm>
            <a:off x="395536" y="1628800"/>
            <a:ext cx="3336028" cy="5040560"/>
          </a:xfrm>
          <a:prstGeom prst="rect">
            <a:avLst/>
          </a:prstGeom>
          <a:noFill/>
          <a:ln w="38100">
            <a:solidFill>
              <a:schemeClr val="accent2">
                <a:lumMod val="50000"/>
              </a:schemeClr>
            </a:solidFill>
          </a:ln>
        </p:spPr>
      </p:pic>
      <p:pic>
        <p:nvPicPr>
          <p:cNvPr id="19" name="Picture 5" descr="305154_import-drevo-tazba-dreva-drevorubac-tazba-dreva-drevorubac"/>
          <p:cNvPicPr>
            <a:picLocks noChangeAspect="1" noChangeArrowheads="1"/>
          </p:cNvPicPr>
          <p:nvPr/>
        </p:nvPicPr>
        <p:blipFill>
          <a:blip r:embed="rId3" cstate="print"/>
          <a:srcRect/>
          <a:stretch>
            <a:fillRect/>
          </a:stretch>
        </p:blipFill>
        <p:spPr bwMode="auto">
          <a:xfrm>
            <a:off x="4143372" y="1214422"/>
            <a:ext cx="4642048" cy="2612777"/>
          </a:xfrm>
          <a:prstGeom prst="rect">
            <a:avLst/>
          </a:prstGeom>
          <a:noFill/>
          <a:ln w="28575">
            <a:solidFill>
              <a:schemeClr val="accent2">
                <a:lumMod val="50000"/>
              </a:schemeClr>
            </a:solidFill>
          </a:ln>
        </p:spPr>
      </p:pic>
      <p:pic>
        <p:nvPicPr>
          <p:cNvPr id="20" name="Picture 4" descr="D:\prevziať (4).jpg"/>
          <p:cNvPicPr>
            <a:picLocks noChangeAspect="1" noChangeArrowheads="1"/>
          </p:cNvPicPr>
          <p:nvPr/>
        </p:nvPicPr>
        <p:blipFill>
          <a:blip r:embed="rId4" cstate="print"/>
          <a:srcRect t="12600" b="13901"/>
          <a:stretch>
            <a:fillRect/>
          </a:stretch>
        </p:blipFill>
        <p:spPr bwMode="auto">
          <a:xfrm>
            <a:off x="4139952" y="4077072"/>
            <a:ext cx="4608512" cy="2592288"/>
          </a:xfrm>
          <a:prstGeom prst="rect">
            <a:avLst/>
          </a:prstGeom>
          <a:no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flipH="1">
            <a:off x="323528" y="188538"/>
            <a:ext cx="84969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chemeClr val="tx1"/>
                </a:solidFill>
                <a:effectLst/>
                <a:ea typeface="Calibri" pitchFamily="34" charset="0"/>
                <a:cs typeface="Times New Roman" pitchFamily="18" charset="0"/>
              </a:rPr>
              <a:t>AUTO  ZASTANE  PRED  NEJAKOU  BUDOVOU.  TO  JE  TOVÁREŇ, KDE  SA  </a:t>
            </a:r>
            <a:r>
              <a:rPr lang="sk-SK" b="1" dirty="0" smtClean="0">
                <a:ea typeface="Calibri" pitchFamily="34" charset="0"/>
                <a:cs typeface="Times New Roman" pitchFamily="18" charset="0"/>
              </a:rPr>
              <a:t>VYRÁBA  PAPIER. TAM NAJPRV  SMREK  ROZPÍLIA  A  POTOM  POMELÚ.</a:t>
            </a:r>
            <a:endParaRPr kumimoji="0" lang="sk-SK" b="1" i="0" u="none" strike="noStrike" cap="none" normalizeH="0" baseline="0" dirty="0" smtClean="0">
              <a:ln>
                <a:noFill/>
              </a:ln>
              <a:solidFill>
                <a:schemeClr val="tx1"/>
              </a:solidFill>
              <a:effectLst/>
              <a:cs typeface="Arial" pitchFamily="34" charset="0"/>
            </a:endParaRPr>
          </a:p>
        </p:txBody>
      </p:sp>
      <p:pic>
        <p:nvPicPr>
          <p:cNvPr id="15" name="obrázek 22" descr="http://gemerskahorka.szm.com/vratnica.jpg"/>
          <p:cNvPicPr>
            <a:picLocks noChangeAspect="1" noChangeArrowheads="1"/>
          </p:cNvPicPr>
          <p:nvPr/>
        </p:nvPicPr>
        <p:blipFill>
          <a:blip r:embed="rId2" cstate="print"/>
          <a:srcRect/>
          <a:stretch>
            <a:fillRect/>
          </a:stretch>
        </p:blipFill>
        <p:spPr bwMode="auto">
          <a:xfrm>
            <a:off x="5004048" y="980728"/>
            <a:ext cx="3240360" cy="2736304"/>
          </a:xfrm>
          <a:prstGeom prst="rect">
            <a:avLst/>
          </a:prstGeom>
          <a:noFill/>
          <a:ln w="28575">
            <a:solidFill>
              <a:schemeClr val="accent2">
                <a:lumMod val="50000"/>
              </a:schemeClr>
            </a:solidFill>
            <a:miter lim="800000"/>
            <a:headEnd/>
            <a:tailEnd/>
          </a:ln>
        </p:spPr>
      </p:pic>
      <p:pic>
        <p:nvPicPr>
          <p:cNvPr id="7" name="Picture 7" descr="lesy - auto s drevom"/>
          <p:cNvPicPr>
            <a:picLocks noChangeAspect="1" noChangeArrowheads="1"/>
          </p:cNvPicPr>
          <p:nvPr/>
        </p:nvPicPr>
        <p:blipFill>
          <a:blip r:embed="rId3" cstate="print"/>
          <a:srcRect/>
          <a:stretch>
            <a:fillRect/>
          </a:stretch>
        </p:blipFill>
        <p:spPr bwMode="auto">
          <a:xfrm>
            <a:off x="1259632" y="980728"/>
            <a:ext cx="3240360" cy="2792067"/>
          </a:xfrm>
          <a:prstGeom prst="rect">
            <a:avLst/>
          </a:prstGeom>
          <a:noFill/>
          <a:ln w="28575">
            <a:solidFill>
              <a:schemeClr val="accent2">
                <a:lumMod val="50000"/>
              </a:schemeClr>
            </a:solidFill>
            <a:miter lim="800000"/>
            <a:headEnd/>
            <a:tailEnd/>
          </a:ln>
        </p:spPr>
      </p:pic>
      <p:pic>
        <p:nvPicPr>
          <p:cNvPr id="8" name="Picture 4" descr="mesles14"/>
          <p:cNvPicPr>
            <a:picLocks noChangeAspect="1" noChangeArrowheads="1"/>
          </p:cNvPicPr>
          <p:nvPr/>
        </p:nvPicPr>
        <p:blipFill>
          <a:blip r:embed="rId4" cstate="print"/>
          <a:srcRect l="2221" t="5580" r="4476" b="10712"/>
          <a:stretch>
            <a:fillRect/>
          </a:stretch>
        </p:blipFill>
        <p:spPr bwMode="auto">
          <a:xfrm>
            <a:off x="3275856" y="3861048"/>
            <a:ext cx="3240360" cy="2808312"/>
          </a:xfrm>
          <a:prstGeom prst="rect">
            <a:avLst/>
          </a:prstGeom>
          <a:no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s"/>
          <p:cNvPicPr>
            <a:picLocks noChangeAspect="1" noChangeArrowheads="1"/>
          </p:cNvPicPr>
          <p:nvPr/>
        </p:nvPicPr>
        <p:blipFill>
          <a:blip r:embed="rId2" cstate="print"/>
          <a:srcRect/>
          <a:stretch>
            <a:fillRect/>
          </a:stretch>
        </p:blipFill>
        <p:spPr bwMode="auto">
          <a:xfrm>
            <a:off x="755576" y="1412776"/>
            <a:ext cx="3384376" cy="2334642"/>
          </a:xfrm>
          <a:prstGeom prst="rect">
            <a:avLst/>
          </a:prstGeom>
          <a:noFill/>
          <a:ln w="28575">
            <a:solidFill>
              <a:schemeClr val="accent2">
                <a:lumMod val="50000"/>
              </a:schemeClr>
            </a:solidFill>
          </a:ln>
        </p:spPr>
      </p:pic>
      <p:sp>
        <p:nvSpPr>
          <p:cNvPr id="14" name="Obdélník 13"/>
          <p:cNvSpPr/>
          <p:nvPr/>
        </p:nvSpPr>
        <p:spPr>
          <a:xfrm>
            <a:off x="179512" y="188640"/>
            <a:ext cx="8640960" cy="1077218"/>
          </a:xfrm>
          <a:prstGeom prst="rect">
            <a:avLst/>
          </a:prstGeom>
        </p:spPr>
        <p:txBody>
          <a:bodyPr wrap="square">
            <a:spAutoFit/>
          </a:bodyPr>
          <a:lstStyle/>
          <a:p>
            <a:pPr algn="ctr"/>
            <a:r>
              <a:rPr lang="sk-SK" sz="1600" b="1" dirty="0" smtClean="0">
                <a:ea typeface="Calibri" pitchFamily="34" charset="0"/>
                <a:cs typeface="Times New Roman" pitchFamily="18" charset="0"/>
              </a:rPr>
              <a:t>POMIEŠAJÚ  HO  S  VODOU  NA  DREVNATÚ  KAŠU. VYSUŠIA, VYLISUJÚI A  Z  VEĽKÉHO  STROJA  VYCHÁDZA  AKO  KRÁSNY  BIELY  PAPIER.  „ NO, NIEJE  TO  NAJHORŠIE,“ HOVORÍ  SI. „PREMENILI  MA, ALE  SOM  TO  STÁLE  JA.  URČITE  BUDEM  UŽITOČNÝ. SOM  ZVEDAVÝ, ČO  ZO  MŇA  BUDE.“  POTOM PAPIER  NAREZALI, NASKLADALI  DO  BALÍKOV A  ODVIEZLI  DO  OBCHODU. </a:t>
            </a:r>
            <a:endParaRPr lang="cs-CZ" sz="1600" dirty="0"/>
          </a:p>
        </p:txBody>
      </p:sp>
      <p:pic>
        <p:nvPicPr>
          <p:cNvPr id="15" name="Picture 5" descr="papier_08"/>
          <p:cNvPicPr>
            <a:picLocks noChangeAspect="1" noChangeArrowheads="1"/>
          </p:cNvPicPr>
          <p:nvPr/>
        </p:nvPicPr>
        <p:blipFill>
          <a:blip r:embed="rId3" cstate="print"/>
          <a:srcRect/>
          <a:stretch>
            <a:fillRect/>
          </a:stretch>
        </p:blipFill>
        <p:spPr bwMode="auto">
          <a:xfrm>
            <a:off x="4860032" y="1412776"/>
            <a:ext cx="3384376" cy="2304256"/>
          </a:xfrm>
          <a:prstGeom prst="rect">
            <a:avLst/>
          </a:prstGeom>
          <a:noFill/>
          <a:ln w="38100">
            <a:solidFill>
              <a:schemeClr val="accent2">
                <a:lumMod val="50000"/>
              </a:schemeClr>
            </a:solidFill>
          </a:ln>
        </p:spPr>
      </p:pic>
      <p:pic>
        <p:nvPicPr>
          <p:cNvPr id="16" name="Picture 6" descr="papier_2000001464235"/>
          <p:cNvPicPr>
            <a:picLocks noChangeAspect="1" noChangeArrowheads="1"/>
          </p:cNvPicPr>
          <p:nvPr/>
        </p:nvPicPr>
        <p:blipFill>
          <a:blip r:embed="rId4" cstate="print"/>
          <a:srcRect/>
          <a:stretch>
            <a:fillRect/>
          </a:stretch>
        </p:blipFill>
        <p:spPr bwMode="auto">
          <a:xfrm>
            <a:off x="683568" y="4005064"/>
            <a:ext cx="3456384" cy="2590230"/>
          </a:xfrm>
          <a:prstGeom prst="rect">
            <a:avLst/>
          </a:prstGeom>
          <a:noFill/>
          <a:ln w="38100">
            <a:solidFill>
              <a:schemeClr val="accent2">
                <a:lumMod val="50000"/>
              </a:schemeClr>
            </a:solidFill>
          </a:ln>
        </p:spPr>
      </p:pic>
      <p:pic>
        <p:nvPicPr>
          <p:cNvPr id="7" name="Picture 5" descr="2123-strojnik-papierenskej-previjacky"/>
          <p:cNvPicPr>
            <a:picLocks noChangeAspect="1" noChangeArrowheads="1"/>
          </p:cNvPicPr>
          <p:nvPr/>
        </p:nvPicPr>
        <p:blipFill>
          <a:blip r:embed="rId5" cstate="print"/>
          <a:srcRect/>
          <a:stretch>
            <a:fillRect/>
          </a:stretch>
        </p:blipFill>
        <p:spPr bwMode="auto">
          <a:xfrm>
            <a:off x="4860032" y="4005064"/>
            <a:ext cx="3456384" cy="2619077"/>
          </a:xfrm>
          <a:prstGeom prst="rect">
            <a:avLst/>
          </a:prstGeom>
          <a:noFill/>
          <a:ln w="38100">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1600" y="188641"/>
            <a:ext cx="8172400" cy="2308324"/>
          </a:xfrm>
          <a:prstGeom prst="rect">
            <a:avLst/>
          </a:prstGeom>
        </p:spPr>
        <p:txBody>
          <a:bodyPr wrap="square">
            <a:spAutoFit/>
          </a:bodyPr>
          <a:lstStyle/>
          <a:p>
            <a:pPr algn="ctr"/>
            <a:endParaRPr lang="sk-SK" b="1" dirty="0" smtClean="0">
              <a:ea typeface="Calibri" pitchFamily="34" charset="0"/>
              <a:cs typeface="Times New Roman" pitchFamily="18" charset="0"/>
            </a:endParaRPr>
          </a:p>
          <a:p>
            <a:pPr algn="ctr"/>
            <a:endParaRPr lang="sk-SK" b="1" dirty="0" smtClean="0">
              <a:ea typeface="Calibri" pitchFamily="34" charset="0"/>
              <a:cs typeface="Times New Roman" pitchFamily="18" charset="0"/>
            </a:endParaRPr>
          </a:p>
          <a:p>
            <a:pPr algn="ctr"/>
            <a:r>
              <a:rPr lang="sk-SK" b="1" dirty="0" smtClean="0">
                <a:ea typeface="Calibri" pitchFamily="34" charset="0"/>
                <a:cs typeface="Times New Roman" pitchFamily="18" charset="0"/>
              </a:rPr>
              <a:t>PAĽKO  SA  PÝTA: </a:t>
            </a:r>
          </a:p>
          <a:p>
            <a:pPr algn="ctr"/>
            <a:r>
              <a:rPr lang="sk-SK" b="1" dirty="0" smtClean="0">
                <a:ea typeface="Calibri" pitchFamily="34" charset="0"/>
                <a:cs typeface="Times New Roman" pitchFamily="18" charset="0"/>
              </a:rPr>
              <a:t>      „ VEĎ  TO  JE  ČUDNÉ, TEN  PAPIER  JE  BIELY, NIČ  NA  ŇOM  NEVIDNO. </a:t>
            </a:r>
          </a:p>
          <a:p>
            <a:pPr algn="ctr"/>
            <a:r>
              <a:rPr lang="sk-SK" b="1" dirty="0" smtClean="0">
                <a:ea typeface="Calibri" pitchFamily="34" charset="0"/>
                <a:cs typeface="Times New Roman" pitchFamily="18" charset="0"/>
              </a:rPr>
              <a:t>AKÁ  TO  BUDE  KNIŽKA?  ČO  SI  BUDEM  POZERAŤ?“</a:t>
            </a:r>
          </a:p>
          <a:p>
            <a:pPr algn="ctr"/>
            <a:endParaRPr lang="sk-SK" b="1" dirty="0" smtClean="0">
              <a:ea typeface="Calibri" pitchFamily="34" charset="0"/>
              <a:cs typeface="Times New Roman" pitchFamily="18" charset="0"/>
            </a:endParaRPr>
          </a:p>
          <a:p>
            <a:pPr algn="ctr"/>
            <a:r>
              <a:rPr lang="sk-SK" b="1" dirty="0" smtClean="0">
                <a:solidFill>
                  <a:srgbClr val="C00000"/>
                </a:solidFill>
                <a:cs typeface="Times New Roman" pitchFamily="18" charset="0"/>
              </a:rPr>
              <a:t> DETI, VIETE  ČO  TREBA  UROBIŤ ,</a:t>
            </a:r>
          </a:p>
          <a:p>
            <a:pPr algn="ctr"/>
            <a:r>
              <a:rPr lang="sk-SK" b="1" dirty="0" smtClean="0">
                <a:solidFill>
                  <a:srgbClr val="C00000"/>
                </a:solidFill>
                <a:cs typeface="Times New Roman" pitchFamily="18" charset="0"/>
              </a:rPr>
              <a:t> ABY  PAPIER  NEBOL  ČISTÝ  A  BOLA  Z NEHO  PEKNÁ  KNIŽKA?  </a:t>
            </a:r>
            <a:endParaRPr lang="cs-CZ" dirty="0">
              <a:solidFill>
                <a:srgbClr val="C00000"/>
              </a:solidFill>
            </a:endParaRPr>
          </a:p>
        </p:txBody>
      </p:sp>
      <p:pic>
        <p:nvPicPr>
          <p:cNvPr id="4"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4023020" y="3119269"/>
            <a:ext cx="3458216" cy="2475452"/>
          </a:xfrm>
          <a:prstGeom prst="roundRect">
            <a:avLst/>
          </a:prstGeom>
          <a:noFill/>
          <a:ln w="28575">
            <a:noFill/>
          </a:ln>
        </p:spPr>
      </p:pic>
      <p:sp>
        <p:nvSpPr>
          <p:cNvPr id="5" name="Obdélník 4"/>
          <p:cNvSpPr/>
          <p:nvPr/>
        </p:nvSpPr>
        <p:spPr>
          <a:xfrm>
            <a:off x="2195736" y="3244334"/>
            <a:ext cx="6696744" cy="3416320"/>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pPr algn="ctr"/>
            <a:endParaRPr lang="sk-SK" b="1" spc="50" dirty="0" smtClean="0">
              <a:ln w="11430">
                <a:noFill/>
              </a:ln>
              <a:solidFill>
                <a:srgbClr val="C00000"/>
              </a:solidFill>
            </a:endParaRPr>
          </a:p>
          <a:p>
            <a:pPr algn="ctr"/>
            <a:r>
              <a:rPr lang="sk-SK" b="1" spc="50" dirty="0" smtClean="0">
                <a:ln w="11430">
                  <a:noFill/>
                </a:ln>
                <a:solidFill>
                  <a:srgbClr val="C00000"/>
                </a:solidFill>
              </a:rPr>
              <a:t>ALE VIETE, ČO  SA  STALO? </a:t>
            </a:r>
          </a:p>
          <a:p>
            <a:pPr algn="ctr"/>
            <a:r>
              <a:rPr lang="sk-SK" b="1" spc="50" dirty="0" smtClean="0">
                <a:ln w="11430">
                  <a:noFill/>
                </a:ln>
                <a:solidFill>
                  <a:srgbClr val="C00000"/>
                </a:solidFill>
              </a:rPr>
              <a:t> STRATILI  SA  NÁM  PÍSMENKA.</a:t>
            </a:r>
          </a:p>
          <a:p>
            <a:pPr algn="ctr"/>
            <a:r>
              <a:rPr lang="sk-SK" b="1" spc="50" dirty="0" smtClean="0">
                <a:ln w="11430">
                  <a:noFill/>
                </a:ln>
                <a:solidFill>
                  <a:srgbClr val="C00000"/>
                </a:solidFill>
              </a:rPr>
              <a:t> POĎME  ICH  POHĽADAŤ. </a:t>
            </a:r>
          </a:p>
        </p:txBody>
      </p:sp>
      <p:pic>
        <p:nvPicPr>
          <p:cNvPr id="6" name="Picture 2" descr="G:\deti\0_953ca_243e0884_L.png"/>
          <p:cNvPicPr>
            <a:picLocks noChangeAspect="1" noChangeArrowheads="1"/>
          </p:cNvPicPr>
          <p:nvPr/>
        </p:nvPicPr>
        <p:blipFill>
          <a:blip r:embed="rId3" cstate="print"/>
          <a:srcRect/>
          <a:stretch>
            <a:fillRect/>
          </a:stretch>
        </p:blipFill>
        <p:spPr bwMode="auto">
          <a:xfrm>
            <a:off x="0" y="2420888"/>
            <a:ext cx="3240360" cy="420939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268760"/>
            <a:ext cx="9144000" cy="690098"/>
          </a:xfrm>
          <a:prstGeom prst="rect">
            <a:avLst/>
          </a:prstGeom>
        </p:spPr>
      </p:pic>
      <p:pic>
        <p:nvPicPr>
          <p:cNvPr id="2" name="Obrázok 7" descr="vlak.gif"/>
          <p:cNvPicPr>
            <a:picLocks noChangeAspect="1"/>
          </p:cNvPicPr>
          <p:nvPr/>
        </p:nvPicPr>
        <p:blipFill>
          <a:blip r:embed="rId3" cstate="print"/>
          <a:srcRect/>
          <a:stretch>
            <a:fillRect/>
          </a:stretch>
        </p:blipFill>
        <p:spPr bwMode="auto">
          <a:xfrm>
            <a:off x="971600" y="-531440"/>
            <a:ext cx="7354416" cy="2320652"/>
          </a:xfrm>
          <a:prstGeom prst="rect">
            <a:avLst/>
          </a:prstGeom>
          <a:noFill/>
          <a:ln w="9525">
            <a:noFill/>
            <a:miter lim="800000"/>
            <a:headEnd/>
            <a:tailEnd/>
          </a:ln>
        </p:spPr>
      </p:pic>
      <p:sp>
        <p:nvSpPr>
          <p:cNvPr id="4" name="Obdélník 3"/>
          <p:cNvSpPr/>
          <p:nvPr/>
        </p:nvSpPr>
        <p:spPr>
          <a:xfrm>
            <a:off x="0" y="1484784"/>
            <a:ext cx="8676456" cy="2031325"/>
          </a:xfrm>
          <a:prstGeom prst="rect">
            <a:avLst/>
          </a:prstGeom>
        </p:spPr>
        <p:txBody>
          <a:bodyPr wrap="square">
            <a:spAutoFit/>
          </a:bodyPr>
          <a:lstStyle/>
          <a:p>
            <a:pPr algn="ctr"/>
            <a:endParaRPr lang="sk-SK" b="1" spc="50" dirty="0" smtClean="0">
              <a:ln w="11430">
                <a:noFill/>
              </a:ln>
            </a:endParaRPr>
          </a:p>
          <a:p>
            <a:pPr algn="ctr"/>
            <a:endParaRPr lang="sk-SK" b="1" spc="50" dirty="0" smtClean="0">
              <a:ln w="11430">
                <a:noFill/>
              </a:ln>
            </a:endParaRPr>
          </a:p>
          <a:p>
            <a:pPr algn="ctr"/>
            <a:r>
              <a:rPr lang="sk-SK" b="1" spc="50" dirty="0" smtClean="0">
                <a:ln w="11430">
                  <a:noFill/>
                </a:ln>
              </a:rPr>
              <a:t>IDE  VLÁČIK, IDE  VLAK. VEZIE  DEŤOM  KNÍH CELÝ  MRAK.  IDE, IDE  </a:t>
            </a:r>
          </a:p>
          <a:p>
            <a:pPr algn="ctr"/>
            <a:r>
              <a:rPr lang="sk-SK" b="1" spc="50" dirty="0" smtClean="0">
                <a:ln w="11430">
                  <a:noFill/>
                </a:ln>
              </a:rPr>
              <a:t>Z  KOPCA  DOLU,  HÁDŽE  PÍSMENKA „A“, „B“... DO  VAGÓNU.</a:t>
            </a:r>
          </a:p>
          <a:p>
            <a:pPr algn="ctr"/>
            <a:r>
              <a:rPr lang="sk-SK" b="1" spc="50" dirty="0" smtClean="0">
                <a:ln w="11430">
                  <a:noFill/>
                </a:ln>
              </a:rPr>
              <a:t> VLAK  SA  PÝŠI, RÝCHLO  BEŽÍ,  KAM  MU  CESTA VELÍ, DO  DEDINY  ČI  DO  MESTA.</a:t>
            </a:r>
          </a:p>
          <a:p>
            <a:pPr algn="ctr"/>
            <a:endParaRPr lang="sk-SK" b="1" spc="50" dirty="0" smtClean="0">
              <a:ln w="11430">
                <a:noFill/>
              </a:ln>
            </a:endParaRPr>
          </a:p>
          <a:p>
            <a:pPr algn="ctr"/>
            <a:endParaRPr lang="cs-CZ" dirty="0"/>
          </a:p>
        </p:txBody>
      </p:sp>
      <p:sp>
        <p:nvSpPr>
          <p:cNvPr id="5" name="Obdélník 4"/>
          <p:cNvSpPr/>
          <p:nvPr/>
        </p:nvSpPr>
        <p:spPr>
          <a:xfrm>
            <a:off x="2267744" y="1916832"/>
            <a:ext cx="4590256" cy="1908215"/>
          </a:xfrm>
          <a:prstGeom prst="rect">
            <a:avLst/>
          </a:prstGeom>
        </p:spPr>
        <p:txBody>
          <a:bodyPr wrap="square">
            <a:spAutoFit/>
          </a:bodyPr>
          <a:lstStyle/>
          <a:p>
            <a:r>
              <a:rPr lang="sk-SK" b="1" spc="50" dirty="0" smtClean="0">
                <a:ln w="11430">
                  <a:noFill/>
                </a:ln>
                <a:solidFill>
                  <a:schemeClr val="accent4">
                    <a:lumMod val="50000"/>
                  </a:schemeClr>
                </a:solidFill>
              </a:rPr>
              <a:t>                               </a:t>
            </a:r>
          </a:p>
          <a:p>
            <a:endParaRPr lang="sk-SK" b="1" spc="50" dirty="0" smtClean="0">
              <a:ln w="11430">
                <a:noFill/>
              </a:ln>
              <a:solidFill>
                <a:schemeClr val="accent4">
                  <a:lumMod val="50000"/>
                </a:schemeClr>
              </a:solidFill>
            </a:endParaRPr>
          </a:p>
          <a:p>
            <a:r>
              <a:rPr lang="sk-SK" b="1" spc="50" dirty="0" smtClean="0">
                <a:ln w="11430">
                  <a:noFill/>
                </a:ln>
                <a:solidFill>
                  <a:schemeClr val="accent4">
                    <a:lumMod val="50000"/>
                  </a:schemeClr>
                </a:solidFill>
              </a:rPr>
              <a:t>                                 </a:t>
            </a:r>
          </a:p>
          <a:p>
            <a:endParaRPr lang="sk-SK" b="1" spc="50" dirty="0" smtClean="0">
              <a:ln w="11430">
                <a:noFill/>
              </a:ln>
              <a:solidFill>
                <a:schemeClr val="accent4">
                  <a:lumMod val="50000"/>
                </a:schemeClr>
              </a:solidFill>
            </a:endParaRPr>
          </a:p>
          <a:p>
            <a:r>
              <a:rPr lang="sk-SK" b="1" spc="50" dirty="0" smtClean="0">
                <a:ln w="11430">
                  <a:noFill/>
                </a:ln>
                <a:solidFill>
                  <a:schemeClr val="accent4">
                    <a:lumMod val="50000"/>
                  </a:schemeClr>
                </a:solidFill>
              </a:rPr>
              <a:t>                              </a:t>
            </a:r>
            <a:r>
              <a:rPr lang="sk-SK" b="1" spc="50" dirty="0" smtClean="0">
                <a:ln w="11430">
                  <a:noFill/>
                </a:ln>
                <a:solidFill>
                  <a:srgbClr val="00B050"/>
                </a:solidFill>
              </a:rPr>
              <a:t>STANICA:  </a:t>
            </a:r>
          </a:p>
          <a:p>
            <a:r>
              <a:rPr lang="sk-SK" sz="2800" b="1" spc="50" dirty="0" smtClean="0">
                <a:ln w="11430">
                  <a:noFill/>
                </a:ln>
                <a:solidFill>
                  <a:srgbClr val="C00000"/>
                </a:solidFill>
              </a:rPr>
              <a:t>              PÍSMENKOVO</a:t>
            </a:r>
            <a:endParaRPr lang="cs-CZ" sz="2800" dirty="0">
              <a:solidFill>
                <a:srgbClr val="C00000"/>
              </a:solidFill>
            </a:endParaRPr>
          </a:p>
        </p:txBody>
      </p:sp>
      <p:sp>
        <p:nvSpPr>
          <p:cNvPr id="6" name="Obdélník 5"/>
          <p:cNvSpPr/>
          <p:nvPr/>
        </p:nvSpPr>
        <p:spPr>
          <a:xfrm>
            <a:off x="611560" y="3861048"/>
            <a:ext cx="8532440" cy="1200329"/>
          </a:xfrm>
          <a:prstGeom prst="rect">
            <a:avLst/>
          </a:prstGeom>
        </p:spPr>
        <p:txBody>
          <a:bodyPr wrap="square">
            <a:spAutoFit/>
          </a:bodyPr>
          <a:lstStyle/>
          <a:p>
            <a:r>
              <a:rPr lang="sk-SK" b="1" spc="50" dirty="0" smtClean="0">
                <a:ln w="11430">
                  <a:noFill/>
                </a:ln>
              </a:rPr>
              <a:t>VYSTUPUJEME!  V  TEJTO  STANICI, URČITE STRATENÉ  PÍSMENKA NÁJDEME</a:t>
            </a:r>
            <a:r>
              <a:rPr lang="sk-SK" b="1" spc="50" dirty="0" smtClean="0">
                <a:ln w="11430">
                  <a:noFill/>
                </a:ln>
                <a:solidFill>
                  <a:srgbClr val="C00000"/>
                </a:solidFill>
              </a:rPr>
              <a:t>.</a:t>
            </a:r>
          </a:p>
          <a:p>
            <a:r>
              <a:rPr lang="sk-SK" b="1" spc="50" dirty="0" smtClean="0">
                <a:ln w="11430">
                  <a:noFill/>
                </a:ln>
                <a:solidFill>
                  <a:srgbClr val="C00000"/>
                </a:solidFill>
              </a:rPr>
              <a:t> </a:t>
            </a:r>
          </a:p>
          <a:p>
            <a:pPr algn="ctr"/>
            <a:r>
              <a:rPr lang="sk-SK" b="1" spc="50" dirty="0" smtClean="0">
                <a:ln w="11430">
                  <a:noFill/>
                </a:ln>
                <a:solidFill>
                  <a:srgbClr val="C00000"/>
                </a:solidFill>
              </a:rPr>
              <a:t>CHODÍM, HĽADÁM, ČO  MÁM  ZNAŤ, POĎ  MI  JANKO  POMÁHAŤ!</a:t>
            </a:r>
          </a:p>
          <a:p>
            <a:pPr algn="ctr"/>
            <a:r>
              <a:rPr lang="sk-SK" b="1" spc="50" dirty="0" smtClean="0">
                <a:ln w="11430">
                  <a:noFill/>
                </a:ln>
                <a:solidFill>
                  <a:srgbClr val="C00000"/>
                </a:solidFill>
              </a:rPr>
              <a:t>  DO  KÚTOV  TY  ZÁJDI, ČO  ZAČÍNA    NA  PÍSMENKO  „P“... RÝCHLO  NÁJDI!</a:t>
            </a:r>
            <a:endParaRPr lang="cs-CZ" dirty="0">
              <a:solidFill>
                <a:srgbClr val="C00000"/>
              </a:solidFill>
            </a:endParaRPr>
          </a:p>
        </p:txBody>
      </p:sp>
      <p:sp>
        <p:nvSpPr>
          <p:cNvPr id="10" name="Obdélník 9"/>
          <p:cNvSpPr/>
          <p:nvPr/>
        </p:nvSpPr>
        <p:spPr>
          <a:xfrm>
            <a:off x="2123728" y="3244334"/>
            <a:ext cx="2607130" cy="2862322"/>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p:txBody>
      </p:sp>
      <p:sp>
        <p:nvSpPr>
          <p:cNvPr id="11" name="Elipsa 10"/>
          <p:cNvSpPr/>
          <p:nvPr/>
        </p:nvSpPr>
        <p:spPr>
          <a:xfrm>
            <a:off x="3347864" y="5085184"/>
            <a:ext cx="2232248" cy="177281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spc="50" dirty="0" smtClean="0">
                <a:ln w="11430">
                  <a:noFill/>
                </a:ln>
                <a:solidFill>
                  <a:srgbClr val="C00000"/>
                </a:solidFill>
              </a:rPr>
              <a:t>      P</a:t>
            </a:r>
            <a:endParaRPr lang="cs-CZ" sz="2800" dirty="0"/>
          </a:p>
        </p:txBody>
      </p:sp>
      <p:pic>
        <p:nvPicPr>
          <p:cNvPr id="12" name="Picture 2" descr="Whsitle Clip Art"/>
          <p:cNvPicPr>
            <a:picLocks noChangeAspect="1" noChangeArrowheads="1"/>
          </p:cNvPicPr>
          <p:nvPr/>
        </p:nvPicPr>
        <p:blipFill>
          <a:blip r:embed="rId4" cstate="print"/>
          <a:srcRect/>
          <a:stretch>
            <a:fillRect/>
          </a:stretch>
        </p:blipFill>
        <p:spPr bwMode="auto">
          <a:xfrm>
            <a:off x="4211960" y="5157192"/>
            <a:ext cx="965140" cy="604431"/>
          </a:xfrm>
          <a:prstGeom prst="rect">
            <a:avLst/>
          </a:prstGeom>
          <a:noFill/>
        </p:spPr>
      </p:pic>
      <p:pic>
        <p:nvPicPr>
          <p:cNvPr id="13" name="Picture 6" descr="Paper 21 Clip Art"/>
          <p:cNvPicPr>
            <a:picLocks noChangeAspect="1" noChangeArrowheads="1"/>
          </p:cNvPicPr>
          <p:nvPr/>
        </p:nvPicPr>
        <p:blipFill>
          <a:blip r:embed="rId5" cstate="print"/>
          <a:srcRect/>
          <a:stretch>
            <a:fillRect/>
          </a:stretch>
        </p:blipFill>
        <p:spPr bwMode="auto">
          <a:xfrm rot="19271840">
            <a:off x="2813038" y="5075005"/>
            <a:ext cx="1080120" cy="1201482"/>
          </a:xfrm>
          <a:prstGeom prst="rect">
            <a:avLst/>
          </a:prstGeom>
          <a:noFill/>
        </p:spPr>
      </p:pic>
      <p:pic>
        <p:nvPicPr>
          <p:cNvPr id="14" name="Picture 3" descr="D:\Dokumenty\2.Obrázky\A...Zásobník gifov, rámy\DETI...ŠKOLA\1194983991962367982paint.svg.med.png"/>
          <p:cNvPicPr>
            <a:picLocks noChangeAspect="1" noChangeArrowheads="1"/>
          </p:cNvPicPr>
          <p:nvPr/>
        </p:nvPicPr>
        <p:blipFill>
          <a:blip r:embed="rId6" cstate="print"/>
          <a:srcRect/>
          <a:stretch>
            <a:fillRect/>
          </a:stretch>
        </p:blipFill>
        <p:spPr bwMode="auto">
          <a:xfrm>
            <a:off x="4716016" y="5877272"/>
            <a:ext cx="922143" cy="764704"/>
          </a:xfrm>
          <a:prstGeom prst="rect">
            <a:avLst/>
          </a:prstGeom>
          <a:noFill/>
        </p:spPr>
      </p:pic>
      <p:pic>
        <p:nvPicPr>
          <p:cNvPr id="15" name="Picture 7" descr="Bez názvu"/>
          <p:cNvPicPr preferRelativeResize="0">
            <a:picLocks noChangeArrowheads="1"/>
          </p:cNvPicPr>
          <p:nvPr/>
        </p:nvPicPr>
        <p:blipFill>
          <a:blip r:embed="rId7" cstate="print">
            <a:clrChange>
              <a:clrFrom>
                <a:srgbClr val="FFFFFF"/>
              </a:clrFrom>
              <a:clrTo>
                <a:srgbClr val="FFFFFF">
                  <a:alpha val="0"/>
                </a:srgbClr>
              </a:clrTo>
            </a:clrChange>
          </a:blip>
          <a:srcRect l="17384" t="84295" r="66813" b="3739"/>
          <a:stretch>
            <a:fillRect/>
          </a:stretch>
        </p:blipFill>
        <p:spPr bwMode="auto">
          <a:xfrm>
            <a:off x="3635896" y="6237312"/>
            <a:ext cx="1080120" cy="476672"/>
          </a:xfrm>
          <a:prstGeom prst="rect">
            <a:avLst/>
          </a:prstGeom>
          <a:noFill/>
          <a:ln w="76200" cap="rnd">
            <a:noFill/>
            <a:prstDash val="solid"/>
            <a:miter lim="800000"/>
            <a:headEnd/>
            <a:tailEnd/>
          </a:ln>
        </p:spPr>
      </p:pic>
      <p:sp>
        <p:nvSpPr>
          <p:cNvPr id="16" name="Obdélník 15"/>
          <p:cNvSpPr/>
          <p:nvPr/>
        </p:nvSpPr>
        <p:spPr>
          <a:xfrm flipH="1">
            <a:off x="5940149" y="2780928"/>
            <a:ext cx="3203849" cy="3785652"/>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r>
              <a:rPr lang="sk-SK" sz="1400" b="1" spc="50" dirty="0" smtClean="0">
                <a:ln w="11430">
                  <a:noFill/>
                </a:ln>
              </a:rPr>
              <a:t>DETI HĽADAJÚ  PO  TRIEDE  PREDMETY  NA  ZAČÍNAJÚCE  </a:t>
            </a:r>
          </a:p>
          <a:p>
            <a:r>
              <a:rPr lang="sk-SK" sz="1400" b="1" spc="50" dirty="0" smtClean="0">
                <a:ln w="11430">
                  <a:noFill/>
                </a:ln>
              </a:rPr>
              <a:t>SA  NA PÍSMENKO...</a:t>
            </a:r>
            <a:endParaRPr lang="cs-CZ"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
            <a:ext cx="8496944" cy="2031325"/>
          </a:xfrm>
          <a:prstGeom prst="rect">
            <a:avLst/>
          </a:prstGeom>
        </p:spPr>
        <p:txBody>
          <a:bodyPr wrap="square">
            <a:spAutoFit/>
          </a:bodyPr>
          <a:lstStyle/>
          <a:p>
            <a:pPr algn="ctr"/>
            <a:r>
              <a:rPr lang="sk-SK" b="1" dirty="0" smtClean="0"/>
              <a:t>TETA  SPISOVATEĽKA, GABRIELA  FUTOVÁ,</a:t>
            </a:r>
          </a:p>
          <a:p>
            <a:pPr algn="ctr"/>
            <a:r>
              <a:rPr lang="sk-SK" b="1" dirty="0" smtClean="0"/>
              <a:t> KTOREJ  PRÁVE  DOŠIEL  PAPIER, SA  ZASTAVILA V  OBCHODE. KÚPILA  SI  JEDEN   BALÍK, KTORÝ  BY  JEJ  MAL  VYDRŽAŤ  NA  DOPÍSANIE  ROZPRÁVKY. DOMA SI  SADLA  K  STOLU  A  PÍSALA  A  PÍSALA. KEĎ  DOPÍSALA, VYTLAČILA  ROZPRÁVKU  V  TLAČIARNI. PAPIER  BOL  HRDÝ, SKÁKALI NAŇ  PEKNÉ  ÚHĽADNÉ  PÍSMENKÁ.  TETA  SPISOVATEĽKA  ZOBRALA  POPÍSANÝ  PAPIER  A  ODNIESLA  HO  </a:t>
            </a:r>
          </a:p>
          <a:p>
            <a:pPr algn="ctr"/>
            <a:r>
              <a:rPr lang="sk-SK" b="1" dirty="0" smtClean="0"/>
              <a:t>K  VYDAVATEĽOVI.</a:t>
            </a:r>
            <a:endParaRPr lang="cs-CZ" b="1" dirty="0"/>
          </a:p>
        </p:txBody>
      </p:sp>
      <p:grpSp>
        <p:nvGrpSpPr>
          <p:cNvPr id="16" name="Group 17"/>
          <p:cNvGrpSpPr>
            <a:grpSpLocks/>
          </p:cNvGrpSpPr>
          <p:nvPr/>
        </p:nvGrpSpPr>
        <p:grpSpPr bwMode="auto">
          <a:xfrm>
            <a:off x="-1836712" y="2421270"/>
            <a:ext cx="10308761" cy="4125083"/>
            <a:chOff x="-14123" y="-355"/>
            <a:chExt cx="15826" cy="2822"/>
          </a:xfrm>
        </p:grpSpPr>
        <p:grpSp>
          <p:nvGrpSpPr>
            <p:cNvPr id="19" name="Group 12"/>
            <p:cNvGrpSpPr>
              <a:grpSpLocks/>
            </p:cNvGrpSpPr>
            <p:nvPr/>
          </p:nvGrpSpPr>
          <p:grpSpPr bwMode="auto">
            <a:xfrm>
              <a:off x="-14123" y="-355"/>
              <a:ext cx="9500" cy="2822"/>
              <a:chOff x="-14033" y="-491"/>
              <a:chExt cx="9500" cy="2822"/>
            </a:xfrm>
          </p:grpSpPr>
          <p:sp>
            <p:nvSpPr>
              <p:cNvPr id="24" name="Rectangle 10"/>
              <p:cNvSpPr>
                <a:spLocks noChangeArrowheads="1"/>
              </p:cNvSpPr>
              <p:nvPr/>
            </p:nvSpPr>
            <p:spPr bwMode="auto">
              <a:xfrm rot="5131010" flipH="1">
                <a:off x="-14008" y="1802"/>
                <a:ext cx="47" cy="98"/>
              </a:xfrm>
              <a:prstGeom prst="rect">
                <a:avLst/>
              </a:prstGeom>
              <a:solidFill>
                <a:schemeClr val="accent1"/>
              </a:solidFill>
              <a:ln w="38100">
                <a:solidFill>
                  <a:schemeClr val="accent2">
                    <a:lumMod val="50000"/>
                  </a:schemeClr>
                </a:solidFill>
                <a:miter lim="800000"/>
                <a:headEnd/>
                <a:tailEnd/>
              </a:ln>
            </p:spPr>
            <p:txBody>
              <a:bodyPr wrap="none" anchor="ctr"/>
              <a:lstStyle/>
              <a:p>
                <a:endParaRPr lang="cs-CZ"/>
              </a:p>
            </p:txBody>
          </p:sp>
          <p:pic>
            <p:nvPicPr>
              <p:cNvPr id="25" name="Picture 7" descr="Gabr"/>
              <p:cNvPicPr>
                <a:picLocks noChangeAspect="1" noChangeArrowheads="1"/>
              </p:cNvPicPr>
              <p:nvPr/>
            </p:nvPicPr>
            <p:blipFill>
              <a:blip r:embed="rId2" cstate="print"/>
              <a:srcRect/>
              <a:stretch>
                <a:fillRect/>
              </a:stretch>
            </p:blipFill>
            <p:spPr bwMode="auto">
              <a:xfrm>
                <a:off x="-9943" y="-491"/>
                <a:ext cx="5410" cy="2822"/>
              </a:xfrm>
              <a:prstGeom prst="rect">
                <a:avLst/>
              </a:prstGeom>
              <a:noFill/>
              <a:ln w="38100">
                <a:solidFill>
                  <a:schemeClr val="accent2">
                    <a:lumMod val="50000"/>
                  </a:schemeClr>
                </a:solidFill>
                <a:miter lim="800000"/>
                <a:headEnd/>
                <a:tailEnd/>
              </a:ln>
            </p:spPr>
          </p:pic>
        </p:grpSp>
        <p:pic>
          <p:nvPicPr>
            <p:cNvPr id="23" name="Picture 8" descr="pripravené na zviazanie"/>
            <p:cNvPicPr>
              <a:picLocks noChangeAspect="1" noChangeArrowheads="1"/>
            </p:cNvPicPr>
            <p:nvPr/>
          </p:nvPicPr>
          <p:blipFill>
            <a:blip r:embed="rId3" cstate="print"/>
            <a:srcRect/>
            <a:stretch>
              <a:fillRect/>
            </a:stretch>
          </p:blipFill>
          <p:spPr bwMode="auto">
            <a:xfrm>
              <a:off x="-3732" y="-355"/>
              <a:ext cx="5435" cy="2808"/>
            </a:xfrm>
            <a:prstGeom prst="rect">
              <a:avLst/>
            </a:prstGeom>
            <a:noFill/>
            <a:ln w="38100">
              <a:solidFill>
                <a:schemeClr val="accent2">
                  <a:lumMod val="50000"/>
                </a:schemeClr>
              </a:solid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p:cNvSpPr/>
          <p:nvPr/>
        </p:nvSpPr>
        <p:spPr>
          <a:xfrm>
            <a:off x="683568" y="404664"/>
            <a:ext cx="7920880" cy="1200329"/>
          </a:xfrm>
          <a:prstGeom prst="rect">
            <a:avLst/>
          </a:prstGeom>
        </p:spPr>
        <p:txBody>
          <a:bodyPr wrap="square">
            <a:spAutoFit/>
          </a:bodyPr>
          <a:lstStyle/>
          <a:p>
            <a:pPr algn="ctr"/>
            <a:r>
              <a:rPr lang="sk-SK" b="1" dirty="0" smtClean="0"/>
              <a:t>TEN  SI  ROZPRÁVKU  PREČÍTAL  A  POVEDAL, ŽE DEŤOM  SA  BUDE  URČITE  PÁČIŤ. ALE  TREBA  K  NEJ  EŠTE  NAKRESLIŤ  NEJAKÉ  OBRÁZKY.  ZAVOLAL  UJOVI  MALIAROVI – ILUSTRÁTOROVI, KTORÝ  SI  ZOBRAL  PAPIER  A  NAKRESLIL  OBRÁZKY. BOLI  VEĽMI  PEKNÉ, VYDAVATEĽOVI  SA  PÁČILI.</a:t>
            </a:r>
            <a:endParaRPr lang="cs-CZ" b="1" dirty="0"/>
          </a:p>
        </p:txBody>
      </p:sp>
      <p:pic>
        <p:nvPicPr>
          <p:cNvPr id="20" name="Picture 4" descr="maliar"/>
          <p:cNvPicPr>
            <a:picLocks noChangeAspect="1" noChangeArrowheads="1"/>
          </p:cNvPicPr>
          <p:nvPr/>
        </p:nvPicPr>
        <p:blipFill>
          <a:blip r:embed="rId2" cstate="print"/>
          <a:srcRect/>
          <a:stretch>
            <a:fillRect/>
          </a:stretch>
        </p:blipFill>
        <p:spPr bwMode="auto">
          <a:xfrm>
            <a:off x="2555776" y="1700808"/>
            <a:ext cx="4608512" cy="4840610"/>
          </a:xfrm>
          <a:prstGeom prst="rect">
            <a:avLst/>
          </a:prstGeom>
          <a:noFill/>
          <a:ln w="28575">
            <a:solidFill>
              <a:schemeClr val="accent2">
                <a:lumMod val="5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11560" y="467548"/>
            <a:ext cx="79208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sk-SK" b="1" i="0" u="none" strike="noStrike" cap="none" normalizeH="0" baseline="0" dirty="0" smtClean="0">
                <a:ln>
                  <a:noFill/>
                </a:ln>
                <a:solidFill>
                  <a:schemeClr val="tx1"/>
                </a:solidFill>
                <a:effectLst/>
                <a:ea typeface="Calibri" pitchFamily="34" charset="0"/>
                <a:cs typeface="Times New Roman" pitchFamily="18" charset="0"/>
              </a:rPr>
              <a:t>UJO  VYDAVATEĽ  SA  DOHODOL  </a:t>
            </a:r>
            <a:r>
              <a:rPr kumimoji="0" lang="sk-SK" b="1" i="0" u="none" strike="noStrike" cap="none" normalizeH="0" baseline="0" smtClean="0">
                <a:ln>
                  <a:noFill/>
                </a:ln>
                <a:solidFill>
                  <a:schemeClr val="tx1"/>
                </a:solidFill>
                <a:effectLst/>
                <a:ea typeface="Calibri" pitchFamily="34" charset="0"/>
                <a:cs typeface="Times New Roman" pitchFamily="18" charset="0"/>
              </a:rPr>
              <a:t>S  NAKLADATEĽOM</a:t>
            </a:r>
            <a:r>
              <a:rPr kumimoji="0" lang="sk-SK" b="1" i="0" u="none" strike="noStrike" cap="none" normalizeH="0" baseline="0" dirty="0" smtClean="0">
                <a:ln>
                  <a:noFill/>
                </a:ln>
                <a:solidFill>
                  <a:schemeClr val="tx1"/>
                </a:solidFill>
                <a:effectLst/>
                <a:ea typeface="Calibri" pitchFamily="34" charset="0"/>
                <a:cs typeface="Times New Roman" pitchFamily="18" charset="0"/>
              </a:rPr>
              <a:t>, ŽE ROZPRÁVKU OD  TETY  SPISOVATEĽKY  VYDAJÚ  AKO  KNIŽKU  PRE  DETI.  V  TLAČIARNI  NA  PAPIER  VYTLAČILI  PÍSMENKÁ  AJ  OBRÁZKY.  VŠETKY  VYTLAČENÉ  PAPIERE  ZOŠILI, PRIPEVNILI  OBAL  KNIHY.</a:t>
            </a:r>
            <a:r>
              <a:rPr kumimoji="0" lang="sk-SK" b="1" i="0" u="none" strike="noStrike" cap="none" normalizeH="0" dirty="0" smtClean="0">
                <a:ln>
                  <a:noFill/>
                </a:ln>
                <a:solidFill>
                  <a:schemeClr val="tx1"/>
                </a:solidFill>
                <a:effectLst/>
                <a:ea typeface="Calibri" pitchFamily="34" charset="0"/>
                <a:cs typeface="Times New Roman" pitchFamily="18" charset="0"/>
              </a:rPr>
              <a:t>  VZNIKLA  KRÁSNA, VOŇAVÁ  ROZPRÁVKOVÁ  KNIHA.</a:t>
            </a:r>
          </a:p>
          <a:p>
            <a:pPr algn="ctr"/>
            <a:r>
              <a:rPr lang="sk-SK" b="1" dirty="0" smtClean="0"/>
              <a:t> A  NIE  JEDNA,  BOLO  ICH   VEĽA.  TO  VŠAK  EŠTE  NEBO  VŠETKO.</a:t>
            </a:r>
            <a:endParaRPr kumimoji="0" lang="sk-SK" b="1" i="0" u="none" strike="noStrike" cap="none" normalizeH="0" baseline="0" dirty="0" smtClean="0">
              <a:ln>
                <a:noFill/>
              </a:ln>
              <a:solidFill>
                <a:schemeClr val="tx1"/>
              </a:solidFill>
              <a:effectLst/>
              <a:cs typeface="Arial" pitchFamily="34" charset="0"/>
            </a:endParaRPr>
          </a:p>
        </p:txBody>
      </p:sp>
      <p:pic>
        <p:nvPicPr>
          <p:cNvPr id="7" name="Picture 11" descr="tlaciarne"/>
          <p:cNvPicPr>
            <a:picLocks noChangeAspect="1" noChangeArrowheads="1"/>
          </p:cNvPicPr>
          <p:nvPr/>
        </p:nvPicPr>
        <p:blipFill>
          <a:blip r:embed="rId2" cstate="print"/>
          <a:srcRect/>
          <a:stretch>
            <a:fillRect/>
          </a:stretch>
        </p:blipFill>
        <p:spPr bwMode="auto">
          <a:xfrm>
            <a:off x="251520" y="2564904"/>
            <a:ext cx="2664296" cy="3384376"/>
          </a:xfrm>
          <a:prstGeom prst="rect">
            <a:avLst/>
          </a:prstGeom>
          <a:solidFill>
            <a:srgbClr val="85CDCB"/>
          </a:solidFill>
          <a:ln w="28575">
            <a:solidFill>
              <a:schemeClr val="accent2">
                <a:lumMod val="50000"/>
              </a:schemeClr>
            </a:solidFill>
            <a:miter lim="800000"/>
            <a:headEnd/>
            <a:tailEnd/>
          </a:ln>
        </p:spPr>
      </p:pic>
      <p:pic>
        <p:nvPicPr>
          <p:cNvPr id="10" name="Picture 10" descr="vyroba-vloženie listov"/>
          <p:cNvPicPr>
            <a:picLocks noChangeAspect="1" noChangeArrowheads="1"/>
          </p:cNvPicPr>
          <p:nvPr/>
        </p:nvPicPr>
        <p:blipFill>
          <a:blip r:embed="rId3" cstate="print"/>
          <a:srcRect/>
          <a:stretch>
            <a:fillRect/>
          </a:stretch>
        </p:blipFill>
        <p:spPr bwMode="auto">
          <a:xfrm>
            <a:off x="3203848" y="2564904"/>
            <a:ext cx="2664296" cy="3384376"/>
          </a:xfrm>
          <a:prstGeom prst="rect">
            <a:avLst/>
          </a:prstGeom>
          <a:solidFill>
            <a:srgbClr val="85CDCB"/>
          </a:solidFill>
          <a:ln w="28575">
            <a:solidFill>
              <a:schemeClr val="accent2">
                <a:lumMod val="50000"/>
              </a:schemeClr>
            </a:solidFill>
            <a:miter lim="800000"/>
            <a:headEnd/>
            <a:tailEnd/>
          </a:ln>
        </p:spPr>
      </p:pic>
      <p:pic>
        <p:nvPicPr>
          <p:cNvPr id="23" name="Picture 23" descr="hotová kniha"/>
          <p:cNvPicPr>
            <a:picLocks noChangeAspect="1" noChangeArrowheads="1"/>
          </p:cNvPicPr>
          <p:nvPr/>
        </p:nvPicPr>
        <p:blipFill>
          <a:blip r:embed="rId4" cstate="print"/>
          <a:srcRect/>
          <a:stretch>
            <a:fillRect/>
          </a:stretch>
        </p:blipFill>
        <p:spPr bwMode="auto">
          <a:xfrm>
            <a:off x="6228184" y="2564904"/>
            <a:ext cx="2736304" cy="3384376"/>
          </a:xfrm>
          <a:prstGeom prst="rect">
            <a:avLst/>
          </a:prstGeom>
          <a:solidFill>
            <a:srgbClr val="85CDCB"/>
          </a:solid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7544" y="260648"/>
            <a:ext cx="8136904" cy="923330"/>
          </a:xfrm>
          <a:prstGeom prst="rect">
            <a:avLst/>
          </a:prstGeom>
        </p:spPr>
        <p:txBody>
          <a:bodyPr wrap="square">
            <a:spAutoFit/>
          </a:bodyPr>
          <a:lstStyle/>
          <a:p>
            <a:pPr algn="ctr"/>
            <a:r>
              <a:rPr lang="sk-SK" b="1" dirty="0" smtClean="0"/>
              <a:t>UJOVIA  A  TETY  KAŽDÚ  KNIHU  SKONTROLOVALI, ULOŽILI  A  ZABALILI. </a:t>
            </a:r>
          </a:p>
          <a:p>
            <a:pPr algn="ctr"/>
            <a:r>
              <a:rPr lang="sk-SK" b="1" dirty="0" smtClean="0"/>
              <a:t>KNIHY  NALOŽILI  DO  AUTA, KTORÉ  ICH  ODVIEZLO  DO  OBCHODU  S  KNIHAMI- KNÍHKUPECTVA.</a:t>
            </a:r>
            <a:endParaRPr lang="cs-CZ" b="1" dirty="0"/>
          </a:p>
        </p:txBody>
      </p:sp>
      <p:pic>
        <p:nvPicPr>
          <p:cNvPr id="8" name="Picture 6" descr="ukladanie kníh v tlačiarni"/>
          <p:cNvPicPr>
            <a:picLocks noChangeAspect="1" noChangeArrowheads="1"/>
          </p:cNvPicPr>
          <p:nvPr/>
        </p:nvPicPr>
        <p:blipFill>
          <a:blip r:embed="rId2" cstate="print"/>
          <a:srcRect/>
          <a:stretch>
            <a:fillRect/>
          </a:stretch>
        </p:blipFill>
        <p:spPr bwMode="auto">
          <a:xfrm>
            <a:off x="3491880" y="1412776"/>
            <a:ext cx="2376264" cy="2304256"/>
          </a:xfrm>
          <a:prstGeom prst="rect">
            <a:avLst/>
          </a:prstGeom>
          <a:solidFill>
            <a:srgbClr val="85CDCB"/>
          </a:solidFill>
          <a:ln w="28575">
            <a:solidFill>
              <a:schemeClr val="accent2">
                <a:lumMod val="50000"/>
              </a:schemeClr>
            </a:solidFill>
            <a:miter lim="800000"/>
            <a:headEnd/>
            <a:tailEnd/>
          </a:ln>
        </p:spPr>
      </p:pic>
      <p:pic>
        <p:nvPicPr>
          <p:cNvPr id="9" name="Picture 8" descr="balenie kníh v tlačiarni"/>
          <p:cNvPicPr>
            <a:picLocks noChangeAspect="1" noChangeArrowheads="1"/>
          </p:cNvPicPr>
          <p:nvPr/>
        </p:nvPicPr>
        <p:blipFill>
          <a:blip r:embed="rId3" cstate="print"/>
          <a:srcRect/>
          <a:stretch>
            <a:fillRect/>
          </a:stretch>
        </p:blipFill>
        <p:spPr bwMode="auto">
          <a:xfrm>
            <a:off x="6372200" y="1988840"/>
            <a:ext cx="2376264" cy="2736304"/>
          </a:xfrm>
          <a:prstGeom prst="rect">
            <a:avLst/>
          </a:prstGeom>
          <a:solidFill>
            <a:srgbClr val="85CDCB"/>
          </a:solidFill>
          <a:ln w="28575">
            <a:solidFill>
              <a:schemeClr val="accent2">
                <a:lumMod val="50000"/>
              </a:schemeClr>
            </a:solidFill>
            <a:miter lim="800000"/>
            <a:headEnd/>
            <a:tailEnd/>
          </a:ln>
        </p:spPr>
      </p:pic>
      <p:pic>
        <p:nvPicPr>
          <p:cNvPr id="3074" name="Picture 2" descr="C:\Users\Marta\Desktop\b.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4434086"/>
            <a:ext cx="3248545" cy="2423914"/>
          </a:xfrm>
          <a:prstGeom prst="rect">
            <a:avLst/>
          </a:prstGeom>
          <a:noFill/>
        </p:spPr>
      </p:pic>
      <p:pic>
        <p:nvPicPr>
          <p:cNvPr id="10" name="Picture 5" descr="Biblia_vyroba1"/>
          <p:cNvPicPr>
            <a:picLocks noChangeAspect="1" noChangeArrowheads="1"/>
          </p:cNvPicPr>
          <p:nvPr/>
        </p:nvPicPr>
        <p:blipFill>
          <a:blip r:embed="rId5" cstate="print"/>
          <a:srcRect/>
          <a:stretch>
            <a:fillRect/>
          </a:stretch>
        </p:blipFill>
        <p:spPr bwMode="auto">
          <a:xfrm>
            <a:off x="323528" y="2492896"/>
            <a:ext cx="2304256" cy="2852936"/>
          </a:xfrm>
          <a:prstGeom prst="rect">
            <a:avLst/>
          </a:prstGeom>
          <a:noFill/>
          <a:ln w="28575">
            <a:solidFill>
              <a:schemeClr val="accent2">
                <a:lumMod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niha"/>
          <p:cNvPicPr>
            <a:picLocks noChangeAspect="1" noChangeArrowheads="1"/>
          </p:cNvPicPr>
          <p:nvPr/>
        </p:nvPicPr>
        <p:blipFill>
          <a:blip r:embed="rId2" cstate="print"/>
          <a:srcRect/>
          <a:stretch>
            <a:fillRect/>
          </a:stretch>
        </p:blipFill>
        <p:spPr bwMode="auto">
          <a:xfrm>
            <a:off x="827584" y="980728"/>
            <a:ext cx="7920880" cy="5019700"/>
          </a:xfrm>
          <a:prstGeom prst="rect">
            <a:avLst/>
          </a:prstGeom>
          <a:noFill/>
        </p:spPr>
      </p:pic>
      <p:sp>
        <p:nvSpPr>
          <p:cNvPr id="3" name="Obdélník 2"/>
          <p:cNvSpPr/>
          <p:nvPr/>
        </p:nvSpPr>
        <p:spPr>
          <a:xfrm>
            <a:off x="2286000" y="2828836"/>
            <a:ext cx="4572000" cy="369332"/>
          </a:xfrm>
          <a:prstGeom prst="rect">
            <a:avLst/>
          </a:prstGeom>
        </p:spPr>
        <p:txBody>
          <a:bodyPr>
            <a:spAutoFit/>
          </a:bodyPr>
          <a:lstStyle/>
          <a:p>
            <a:pPr algn="ctr"/>
            <a:endParaRPr lang="cs-CZ" kern="10" dirty="0">
              <a:ln w="9525">
                <a:solidFill>
                  <a:srgbClr val="000000"/>
                </a:solidFill>
                <a:round/>
                <a:headEnd/>
                <a:tailEnd/>
              </a:ln>
              <a:solidFill>
                <a:srgbClr val="FFFF00"/>
              </a:solidFill>
              <a:latin typeface="Arial Black"/>
            </a:endParaRPr>
          </a:p>
        </p:txBody>
      </p:sp>
      <p:pic>
        <p:nvPicPr>
          <p:cNvPr id="4" name="Picture 8" descr="šiška"/>
          <p:cNvPicPr>
            <a:picLocks noChangeAspect="1" noChangeArrowheads="1"/>
          </p:cNvPicPr>
          <p:nvPr/>
        </p:nvPicPr>
        <p:blipFill>
          <a:blip r:embed="rId3" cstate="print"/>
          <a:srcRect/>
          <a:stretch>
            <a:fillRect/>
          </a:stretch>
        </p:blipFill>
        <p:spPr bwMode="auto">
          <a:xfrm rot="10800000">
            <a:off x="5508104" y="1772816"/>
            <a:ext cx="2159000" cy="2540000"/>
          </a:xfrm>
          <a:prstGeom prst="rect">
            <a:avLst/>
          </a:prstGeom>
          <a:noFill/>
        </p:spPr>
      </p:pic>
      <p:sp>
        <p:nvSpPr>
          <p:cNvPr id="6" name="Obdélník 5"/>
          <p:cNvSpPr/>
          <p:nvPr/>
        </p:nvSpPr>
        <p:spPr>
          <a:xfrm>
            <a:off x="1043608" y="1268760"/>
            <a:ext cx="3744416" cy="369332"/>
          </a:xfrm>
          <a:prstGeom prst="rect">
            <a:avLst/>
          </a:prstGeom>
        </p:spPr>
        <p:txBody>
          <a:bodyPr wrap="square">
            <a:spAutoFit/>
          </a:bodyPr>
          <a:lstStyle/>
          <a:p>
            <a:pPr algn="ctr"/>
            <a:r>
              <a:rPr lang="sk-SK" b="1" spc="50" dirty="0" smtClean="0">
                <a:ln w="11430">
                  <a:noFill/>
                </a:ln>
                <a:solidFill>
                  <a:srgbClr val="C00000"/>
                </a:solidFill>
              </a:rPr>
              <a:t>   AKO  VZNIKLA  NAŠA  KNIŽKA?  </a:t>
            </a:r>
          </a:p>
        </p:txBody>
      </p:sp>
      <p:sp>
        <p:nvSpPr>
          <p:cNvPr id="9" name="Obdélník 8"/>
          <p:cNvSpPr/>
          <p:nvPr/>
        </p:nvSpPr>
        <p:spPr>
          <a:xfrm>
            <a:off x="4427984" y="1268760"/>
            <a:ext cx="3888432" cy="369332"/>
          </a:xfrm>
          <a:prstGeom prst="rect">
            <a:avLst/>
          </a:prstGeom>
        </p:spPr>
        <p:txBody>
          <a:bodyPr wrap="square">
            <a:spAutoFit/>
          </a:bodyPr>
          <a:lstStyle/>
          <a:p>
            <a:pPr algn="ctr"/>
            <a:r>
              <a:rPr lang="sk-SK" b="1" spc="50" dirty="0" smtClean="0">
                <a:ln w="11430">
                  <a:noFill/>
                </a:ln>
                <a:solidFill>
                  <a:srgbClr val="C00000"/>
                </a:solidFill>
              </a:rPr>
              <a:t>MÔŽE  ZA  TO  TÁTO  ŠIŠKA.</a:t>
            </a:r>
            <a:endParaRPr lang="cs-CZ" dirty="0">
              <a:solidFill>
                <a:srgbClr val="C00000"/>
              </a:solidFill>
            </a:endParaRPr>
          </a:p>
        </p:txBody>
      </p:sp>
      <p:sp>
        <p:nvSpPr>
          <p:cNvPr id="10" name="Obdélník 9"/>
          <p:cNvSpPr/>
          <p:nvPr/>
        </p:nvSpPr>
        <p:spPr>
          <a:xfrm>
            <a:off x="1619672" y="188641"/>
            <a:ext cx="6192688" cy="646331"/>
          </a:xfrm>
          <a:prstGeom prst="rect">
            <a:avLst/>
          </a:prstGeom>
        </p:spPr>
        <p:txBody>
          <a:bodyPr wrap="square">
            <a:spAutoFit/>
          </a:bodyPr>
          <a:lstStyle/>
          <a:p>
            <a:pPr algn="ctr"/>
            <a:r>
              <a:rPr lang="sk-SK" b="1" dirty="0" smtClean="0">
                <a:solidFill>
                  <a:srgbClr val="C00000"/>
                </a:solidFill>
              </a:rPr>
              <a:t>„ KEĎ  MÁM  PEKNÚ  KNIHU  V  RUKE, HOCI  NEVEĽKÚ, JE  TO  AKOBY  SOM  STRETLA   DOBRÚ PRIATEĽKU.“</a:t>
            </a:r>
            <a:endParaRPr lang="cs-CZ" b="1" dirty="0">
              <a:solidFill>
                <a:srgbClr val="C00000"/>
              </a:solidFill>
            </a:endParaRPr>
          </a:p>
        </p:txBody>
      </p:sp>
      <p:pic>
        <p:nvPicPr>
          <p:cNvPr id="12" name="Obrázok 1" descr="kniha.png"/>
          <p:cNvPicPr>
            <a:picLocks noChangeAspect="1"/>
          </p:cNvPicPr>
          <p:nvPr/>
        </p:nvPicPr>
        <p:blipFill>
          <a:blip r:embed="rId4" cstate="print"/>
          <a:stretch>
            <a:fillRect/>
          </a:stretch>
        </p:blipFill>
        <p:spPr>
          <a:xfrm>
            <a:off x="1619672" y="2060848"/>
            <a:ext cx="2575993" cy="2097665"/>
          </a:xfrm>
          <a:prstGeom prst="rect">
            <a:avLst/>
          </a:prstGeom>
        </p:spPr>
      </p:pic>
      <p:sp>
        <p:nvSpPr>
          <p:cNvPr id="11" name="Obdélník 10"/>
          <p:cNvSpPr/>
          <p:nvPr/>
        </p:nvSpPr>
        <p:spPr>
          <a:xfrm>
            <a:off x="1403648" y="4077072"/>
            <a:ext cx="3096344" cy="1200329"/>
          </a:xfrm>
          <a:prstGeom prst="rect">
            <a:avLst/>
          </a:prstGeom>
        </p:spPr>
        <p:txBody>
          <a:bodyPr wrap="square">
            <a:spAutoFit/>
          </a:bodyPr>
          <a:lstStyle/>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r>
              <a:rPr lang="cs-CZ" b="1" spc="50" dirty="0" smtClean="0">
                <a:ln w="11430">
                  <a:noFill/>
                </a:ln>
              </a:rPr>
              <a:t>ABY  VZNIKLA KNIHA,  MUSÍ PREJSŤ  DLHÚ  CESTU. </a:t>
            </a:r>
            <a:endParaRPr lang="cs-CZ" dirty="0"/>
          </a:p>
        </p:txBody>
      </p:sp>
      <p:sp>
        <p:nvSpPr>
          <p:cNvPr id="14" name="Obdélník 13"/>
          <p:cNvSpPr/>
          <p:nvPr/>
        </p:nvSpPr>
        <p:spPr>
          <a:xfrm>
            <a:off x="5004047" y="4365104"/>
            <a:ext cx="3240361" cy="923330"/>
          </a:xfrm>
          <a:prstGeom prst="rect">
            <a:avLst/>
          </a:prstGeom>
        </p:spPr>
        <p:txBody>
          <a:bodyPr wrap="square">
            <a:spAutoFit/>
          </a:bodyPr>
          <a:lstStyle/>
          <a:p>
            <a:endParaRPr lang="cs-CZ" b="1" spc="50" dirty="0" smtClean="0">
              <a:ln w="11430">
                <a:noFill/>
              </a:ln>
            </a:endParaRPr>
          </a:p>
          <a:p>
            <a:pPr algn="ctr"/>
            <a:r>
              <a:rPr lang="cs-CZ" b="1" spc="50" dirty="0" smtClean="0">
                <a:ln w="11430">
                  <a:noFill/>
                </a:ln>
              </a:rPr>
              <a:t>O  TEJ  CESTE VÁM TERAZ POROZPRÁVAM  PRÍBEH.</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3528" y="260648"/>
            <a:ext cx="8496944" cy="2031325"/>
          </a:xfrm>
          <a:prstGeom prst="rect">
            <a:avLst/>
          </a:prstGeom>
        </p:spPr>
        <p:txBody>
          <a:bodyPr wrap="square">
            <a:spAutoFit/>
          </a:bodyPr>
          <a:lstStyle/>
          <a:p>
            <a:pPr algn="ctr"/>
            <a:r>
              <a:rPr lang="sk-SK" b="1" dirty="0" smtClean="0"/>
              <a:t>SMREK  PRETAVENÝ  DO  KNIŽKY ČAKAL. NEVEDEL  NA  KOHO. ČAKAL  A  DÚFAL, ŽE  SI  HO  NIEKTO  VŠIMNE. ZAČAL  SA  OBZERAŤ  OKOLO  SEBA. UVIDEL  POLICE  AŽ  DO  SAMEJ  POVALY, NA  KTORÝCH  BOLI  RÔZNE  KNIŽKY. VEĽKÉ, MALÉ, HRUBÉ, TENKÉ, S  OBRÁZKAMI , I  BEZ  NICH. PRISTAVOVALI  SA  PRI  NICH  ĽUDIA.  PRISTAVIL  SA I MALÝ  CHLAPEC  A  VYBRAL  SI  ENCYKLOPÉDIU  O  ZVIERATÁCH. ŠTUDENTKA  SI  KÚPILA  ANGLICKÝ  SLOVNÍK. MLADÁ  PANI  SI  VYBRALA  KUCHÁRSKU  KNIHU.  MALÝ  ŠKÔLKÁR  S  OTECKOM  SI  OBZERAL  OBRÁZKOVÉ  LEPORELÁ.</a:t>
            </a:r>
            <a:endParaRPr lang="cs-CZ" b="1" dirty="0" smtClean="0"/>
          </a:p>
        </p:txBody>
      </p:sp>
      <p:pic>
        <p:nvPicPr>
          <p:cNvPr id="7" name="Picture 6" descr="C:\Users\Marta\Desktop\imagesCAGODNSK.jpg"/>
          <p:cNvPicPr>
            <a:picLocks noChangeAspect="1" noChangeArrowheads="1"/>
          </p:cNvPicPr>
          <p:nvPr/>
        </p:nvPicPr>
        <p:blipFill>
          <a:blip r:embed="rId2" cstate="print"/>
          <a:srcRect/>
          <a:stretch>
            <a:fillRect/>
          </a:stretch>
        </p:blipFill>
        <p:spPr bwMode="auto">
          <a:xfrm>
            <a:off x="1979712" y="2564904"/>
            <a:ext cx="5040560" cy="4293097"/>
          </a:xfrm>
          <a:prstGeom prst="rect">
            <a:avLst/>
          </a:prstGeom>
          <a:noFill/>
        </p:spPr>
      </p:pic>
      <p:pic>
        <p:nvPicPr>
          <p:cNvPr id="5" name="Obrázek 4" descr="http://tbn3.google.com/images?q=tbn:QeVPqZ8ThLAU7M:http://clipart.peirceinternet.com/png/reading-child.png">
            <a:hlinkClick r:id="rId3"/>
          </p:cNvPr>
          <p:cNvPicPr/>
          <p:nvPr/>
        </p:nvPicPr>
        <p:blipFill>
          <a:blip r:embed="rId4" r:link="rId5" cstate="print">
            <a:clrChange>
              <a:clrFrom>
                <a:srgbClr val="FFFFFF"/>
              </a:clrFrom>
              <a:clrTo>
                <a:srgbClr val="FFFFFF">
                  <a:alpha val="0"/>
                </a:srgbClr>
              </a:clrTo>
            </a:clrChange>
          </a:blip>
          <a:srcRect/>
          <a:stretch>
            <a:fillRect/>
          </a:stretch>
        </p:blipFill>
        <p:spPr bwMode="auto">
          <a:xfrm>
            <a:off x="6804248" y="3573016"/>
            <a:ext cx="2339752" cy="3284984"/>
          </a:xfrm>
          <a:prstGeom prst="rect">
            <a:avLst/>
          </a:prstGeom>
          <a:noFill/>
          <a:ln w="9525">
            <a:noFill/>
            <a:miter lim="800000"/>
            <a:headEnd/>
            <a:tailEnd/>
          </a:ln>
        </p:spPr>
      </p:pic>
      <p:pic>
        <p:nvPicPr>
          <p:cNvPr id="6" name="Obrázek 5" descr="http://tbn0.google.com/images?q=tbn:VR8gjyynUZsJrM:http://clipart.peirceinternet.com/png/reading-child2.png">
            <a:hlinkClick r:id="rId6"/>
          </p:cNvPr>
          <p:cNvPicPr/>
          <p:nvPr/>
        </p:nvPicPr>
        <p:blipFill>
          <a:blip r:embed="rId7" r:link="rId8" cstate="print">
            <a:clrChange>
              <a:clrFrom>
                <a:srgbClr val="FFFFFF"/>
              </a:clrFrom>
              <a:clrTo>
                <a:srgbClr val="FFFFFF">
                  <a:alpha val="0"/>
                </a:srgbClr>
              </a:clrTo>
            </a:clrChange>
          </a:blip>
          <a:srcRect/>
          <a:stretch>
            <a:fillRect/>
          </a:stretch>
        </p:blipFill>
        <p:spPr bwMode="auto">
          <a:xfrm flipH="1">
            <a:off x="0" y="3645024"/>
            <a:ext cx="2088232" cy="321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188640"/>
            <a:ext cx="8496944" cy="2585323"/>
          </a:xfrm>
          <a:prstGeom prst="rect">
            <a:avLst/>
          </a:prstGeom>
        </p:spPr>
        <p:txBody>
          <a:bodyPr wrap="square">
            <a:spAutoFit/>
          </a:bodyPr>
          <a:lstStyle/>
          <a:p>
            <a:pPr algn="ctr"/>
            <a:r>
              <a:rPr lang="sk-SK" b="1" dirty="0" smtClean="0"/>
              <a:t>PRI  NAŠEJ  KNIŽKE  SA  PRISTAVILA  MALÁ  ZUZKA.  MALA  NARODENINY. MAMIČKA  JEJ  SĽÚBILA, ŽE  JEJ  KÚPI  PEKNÚ  KNIŽKU.  TÁTO  SA  ZUZKE  HNEĎ  ZAPÁČILA.   ODNIESLA  SI  JU  DOMOV. UŽ  SA  TEŠILA  NA  TO KEDY  JEJ  MAMIČKA ZAČNE  Z  NEJ  ČÍTAŤ  ROZPRÁVKU.  DOMA  SA  RÝCHLO  PONÁHĽALA  UMYŤ  SI  RUKY A  ZAVOLALA  AJ  SVOJICH  BRAČEKOV. NAJPRV  SI  V  KNIŽKE   POPREZERALI  OBRÁZKY, POTOM  IM  MAMIČKA  PREČÍTALA  PRVÚ  ROZPRÁVKU. „ ACH, TO  BOLA  KRÁSNA  ROZPRÁVKA“, POVEDALA ZUZKA  A  ULOŽILA  SI  KNIŽKU  K  OSTATNÝM  NA  POLIČKU.  TAK  NÁŠ  SMREK  ODPOČÍVAL  PRETAVENÝ  DO  KNIŽKY V ÚTULNEJ  IZBIČKE   NA  POLIČKE.  „MÁM  TO  ALE  KRÁSNY  ŽIVOT, „ POVEDAL  SI  A  ZASPAL  SLADKÝM  SPÁNKOM.</a:t>
            </a:r>
            <a:endParaRPr lang="cs-CZ" b="1"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7738" y="3216277"/>
            <a:ext cx="4476750" cy="3114675"/>
          </a:xfrm>
          <a:prstGeom prst="rect">
            <a:avLst/>
          </a:prstGeom>
          <a:effectLst>
            <a:softEdge rad="31750"/>
          </a:effectLst>
        </p:spPr>
      </p:pic>
      <p:pic>
        <p:nvPicPr>
          <p:cNvPr id="5" name="Obrázo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0691" y="2924944"/>
            <a:ext cx="4067175" cy="2257425"/>
          </a:xfrm>
          <a:prstGeom prst="rect">
            <a:avLst/>
          </a:prstGeom>
          <a:effectLst>
            <a:softEdge rad="3175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86000" y="3105835"/>
            <a:ext cx="4572000" cy="369332"/>
          </a:xfrm>
          <a:prstGeom prst="rect">
            <a:avLst/>
          </a:prstGeom>
        </p:spPr>
        <p:txBody>
          <a:bodyPr>
            <a:spAutoFit/>
          </a:bodyPr>
          <a:lstStyle/>
          <a:p>
            <a:pPr algn="ctr"/>
            <a:endParaRPr lang="cs-CZ" dirty="0"/>
          </a:p>
        </p:txBody>
      </p:sp>
      <p:sp>
        <p:nvSpPr>
          <p:cNvPr id="1025" name="Rectangle 1"/>
          <p:cNvSpPr>
            <a:spLocks noChangeArrowheads="1"/>
          </p:cNvSpPr>
          <p:nvPr/>
        </p:nvSpPr>
        <p:spPr bwMode="auto">
          <a:xfrm>
            <a:off x="1619672" y="557027"/>
            <a:ext cx="60121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baseline="0" dirty="0" smtClean="0">
                <a:ln>
                  <a:noFill/>
                </a:ln>
                <a:solidFill>
                  <a:schemeClr val="tx1"/>
                </a:solidFill>
                <a:effectLst/>
                <a:ea typeface="Times New Roman" pitchFamily="18" charset="0"/>
                <a:cs typeface="Arial" pitchFamily="34" charset="0"/>
              </a:rPr>
              <a:t>KEĎ  MÁM  PEKNÚ  KNIŽKU  V  RUKE</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baseline="0" dirty="0" smtClean="0">
                <a:ln>
                  <a:noFill/>
                </a:ln>
                <a:solidFill>
                  <a:schemeClr val="tx1"/>
                </a:solidFill>
                <a:effectLst/>
                <a:ea typeface="Times New Roman" pitchFamily="18" charset="0"/>
                <a:cs typeface="Arial" pitchFamily="34" charset="0"/>
              </a:rPr>
              <a:t>  HOCI</a:t>
            </a:r>
            <a:r>
              <a:rPr kumimoji="0" lang="sk-SK" sz="2000" b="1" i="0" u="none" strike="noStrike" cap="none" normalizeH="0" dirty="0" smtClean="0">
                <a:ln>
                  <a:noFill/>
                </a:ln>
                <a:solidFill>
                  <a:schemeClr val="tx1"/>
                </a:solidFill>
                <a:effectLst/>
                <a:ea typeface="Times New Roman" pitchFamily="18" charset="0"/>
                <a:cs typeface="Arial" pitchFamily="34" charset="0"/>
              </a:rPr>
              <a:t>  NEVEĽKÚ- JE  TO,</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 AKOBY  SOM  STRETLA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DOBRÚ  PRIATEĽKU.</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sk-SK" sz="2000" b="1" baseline="0" dirty="0" smtClean="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KADEČO  MI  VYROZPRÁVA,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ČO  JA  NEPOZNÁM,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ZAVEDIE  MA  DO  ĎALEKA,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HORE,  KU  HVIEZDAM.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sk-SK" sz="2000" b="1" dirty="0" smtClean="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sk-SK" sz="2000" b="1" i="0" u="none" strike="noStrike" cap="none" normalizeH="0" dirty="0" smtClean="0">
              <a:ln>
                <a:noFill/>
              </a:ln>
              <a:solidFill>
                <a:schemeClr val="tx1"/>
              </a:solidFill>
              <a:effectLs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sk-SK" sz="2000" b="1" baseline="0" dirty="0" smtClean="0">
                <a:cs typeface="Arial" pitchFamily="34" charset="0"/>
              </a:rPr>
              <a:t> KEĎ  MI  VEČER  ZAČNE  SNÍČEK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sk-SK" sz="2000" b="1" baseline="0" dirty="0" smtClean="0">
                <a:cs typeface="Arial" pitchFamily="34" charset="0"/>
              </a:rPr>
              <a:t>LIETAŤ  PRI  LÍCI,</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cs typeface="Arial" pitchFamily="34" charset="0"/>
              </a:rPr>
              <a:t>JA  ZASPÁVAM  V POSTIEĽÔČKE,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cs typeface="Arial" pitchFamily="34" charset="0"/>
              </a:rPr>
              <a:t>KNIŽKA  V  KNIŽNICI.</a:t>
            </a:r>
            <a:endParaRPr kumimoji="0" lang="sk-SK" sz="2000" b="1" i="0" u="none" strike="noStrike" cap="none" normalizeH="0" baseline="0" dirty="0" smtClean="0">
              <a:ln>
                <a:noFill/>
              </a:ln>
              <a:solidFill>
                <a:schemeClr val="tx1"/>
              </a:solidFill>
              <a:effectLst/>
              <a:cs typeface="Arial" pitchFamily="34" charset="0"/>
            </a:endParaRPr>
          </a:p>
        </p:txBody>
      </p:sp>
      <p:pic>
        <p:nvPicPr>
          <p:cNvPr id="2052" name="Picture 4" descr="C:\Users\Marta\Desktop\kniznicaCA69110F.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57752" y="3790950"/>
            <a:ext cx="5181600" cy="3067050"/>
          </a:xfrm>
          <a:prstGeom prst="rect">
            <a:avLst/>
          </a:prstGeom>
          <a:noFill/>
        </p:spPr>
      </p:pic>
      <p:pic>
        <p:nvPicPr>
          <p:cNvPr id="7" name="Picture 4" descr="C:\Users\Marta\Desktop\kniznicaCA69110F.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756592" y="4221088"/>
            <a:ext cx="4935016" cy="3067050"/>
          </a:xfrm>
          <a:prstGeom prst="rect">
            <a:avLst/>
          </a:prstGeom>
          <a:noFill/>
        </p:spPr>
      </p:pic>
      <p:pic>
        <p:nvPicPr>
          <p:cNvPr id="9" name="Picture 2" descr="G:\deti\0_953ca_243e0884_L.png"/>
          <p:cNvPicPr>
            <a:picLocks noChangeAspect="1" noChangeArrowheads="1"/>
          </p:cNvPicPr>
          <p:nvPr/>
        </p:nvPicPr>
        <p:blipFill>
          <a:blip r:embed="rId3" cstate="print"/>
          <a:srcRect/>
          <a:stretch>
            <a:fillRect/>
          </a:stretch>
        </p:blipFill>
        <p:spPr bwMode="auto">
          <a:xfrm>
            <a:off x="-1" y="476672"/>
            <a:ext cx="2982649" cy="387461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949280"/>
            <a:ext cx="9144000" cy="690098"/>
          </a:xfrm>
          <a:prstGeom prst="rect">
            <a:avLst/>
          </a:prstGeom>
        </p:spPr>
      </p:pic>
      <p:pic>
        <p:nvPicPr>
          <p:cNvPr id="3" name="Obrázok 7" descr="vlak.gif"/>
          <p:cNvPicPr>
            <a:picLocks noChangeAspect="1"/>
          </p:cNvPicPr>
          <p:nvPr/>
        </p:nvPicPr>
        <p:blipFill>
          <a:blip r:embed="rId3" cstate="print"/>
          <a:srcRect/>
          <a:stretch>
            <a:fillRect/>
          </a:stretch>
        </p:blipFill>
        <p:spPr bwMode="auto">
          <a:xfrm>
            <a:off x="899592" y="4149080"/>
            <a:ext cx="7354416" cy="2320652"/>
          </a:xfrm>
          <a:prstGeom prst="rect">
            <a:avLst/>
          </a:prstGeom>
          <a:noFill/>
          <a:ln w="9525">
            <a:noFill/>
            <a:miter lim="800000"/>
            <a:headEnd/>
            <a:tailEnd/>
          </a:ln>
        </p:spPr>
      </p:pic>
      <p:sp>
        <p:nvSpPr>
          <p:cNvPr id="4" name="Obdélník 3"/>
          <p:cNvSpPr/>
          <p:nvPr/>
        </p:nvSpPr>
        <p:spPr>
          <a:xfrm>
            <a:off x="1043608" y="260648"/>
            <a:ext cx="6768752" cy="1200329"/>
          </a:xfrm>
          <a:prstGeom prst="rect">
            <a:avLst/>
          </a:prstGeom>
        </p:spPr>
        <p:txBody>
          <a:bodyPr wrap="square">
            <a:spAutoFit/>
          </a:bodyPr>
          <a:lstStyle/>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endParaRPr lang="cs-CZ" dirty="0"/>
          </a:p>
        </p:txBody>
      </p:sp>
      <p:sp>
        <p:nvSpPr>
          <p:cNvPr id="5" name="Obdélník 4"/>
          <p:cNvSpPr/>
          <p:nvPr/>
        </p:nvSpPr>
        <p:spPr>
          <a:xfrm>
            <a:off x="2286000" y="1484785"/>
            <a:ext cx="4572000" cy="800219"/>
          </a:xfrm>
          <a:prstGeom prst="rect">
            <a:avLst/>
          </a:prstGeom>
        </p:spPr>
        <p:txBody>
          <a:bodyPr wrap="square">
            <a:spAutoFit/>
          </a:bodyPr>
          <a:lstStyle/>
          <a:p>
            <a:r>
              <a:rPr lang="sk-SK" b="1" spc="50" dirty="0" smtClean="0">
                <a:ln w="11430">
                  <a:noFill/>
                </a:ln>
                <a:solidFill>
                  <a:srgbClr val="00B050"/>
                </a:solidFill>
              </a:rPr>
              <a:t>                        STANICA:  </a:t>
            </a:r>
          </a:p>
          <a:p>
            <a:r>
              <a:rPr lang="sk-SK" sz="2800" b="1" spc="50" dirty="0" smtClean="0">
                <a:ln w="11430">
                  <a:noFill/>
                </a:ln>
                <a:solidFill>
                  <a:srgbClr val="C00000"/>
                </a:solidFill>
              </a:rPr>
              <a:t>         ROZUMKOVO</a:t>
            </a:r>
            <a:endParaRPr lang="cs-CZ" sz="2800" dirty="0">
              <a:solidFill>
                <a:srgbClr val="C00000"/>
              </a:solidFill>
            </a:endParaRPr>
          </a:p>
        </p:txBody>
      </p:sp>
      <p:sp>
        <p:nvSpPr>
          <p:cNvPr id="6" name="Obdélník 5"/>
          <p:cNvSpPr/>
          <p:nvPr/>
        </p:nvSpPr>
        <p:spPr>
          <a:xfrm>
            <a:off x="683568" y="3717032"/>
            <a:ext cx="7920880" cy="1477328"/>
          </a:xfrm>
          <a:prstGeom prst="rect">
            <a:avLst/>
          </a:prstGeom>
        </p:spPr>
        <p:txBody>
          <a:bodyPr wrap="square">
            <a:spAutoFit/>
          </a:bodyPr>
          <a:lstStyle/>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sk-SK"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sk-SK" dirty="0" smtClean="0">
              <a:latin typeface="Arial" pitchFamily="34" charset="0"/>
              <a:ea typeface="Times New Roman" pitchFamily="18" charset="0"/>
              <a:cs typeface="Arial" pitchFamily="34" charset="0"/>
            </a:endParaRPr>
          </a:p>
        </p:txBody>
      </p:sp>
      <p:sp>
        <p:nvSpPr>
          <p:cNvPr id="7" name="Obdélník 6"/>
          <p:cNvSpPr/>
          <p:nvPr/>
        </p:nvSpPr>
        <p:spPr>
          <a:xfrm>
            <a:off x="0" y="2204865"/>
            <a:ext cx="9144000" cy="1754326"/>
          </a:xfrm>
          <a:prstGeom prst="rect">
            <a:avLst/>
          </a:prstGeom>
        </p:spPr>
        <p:txBody>
          <a:bodyPr wrap="square">
            <a:spAutoFit/>
          </a:bodyPr>
          <a:lstStyle/>
          <a:p>
            <a:pPr algn="ctr"/>
            <a:r>
              <a:rPr lang="cs-CZ" b="1" spc="50" dirty="0" smtClean="0">
                <a:ln w="11430">
                  <a:noFill/>
                </a:ln>
              </a:rPr>
              <a:t>A  TU  KONČÍ  PRÍBEH  O   KNIHE, KTORÁ  MUSELA  PREJSŤ  DLHÚ CESTU, ABY  SA  DOSTALA  AŽ  K  NÁM. A  ABY  SME  SA  Z  NEJ  MOHLI  TEŠIŤ, MUSÍME  SA  O ŇU DOBRE  STARAŤ. .</a:t>
            </a:r>
          </a:p>
          <a:p>
            <a:pPr algn="ctr"/>
            <a:endParaRPr lang="sk-SK" b="1" spc="50" dirty="0" smtClean="0">
              <a:ln w="11430">
                <a:noFill/>
              </a:ln>
            </a:endParaRPr>
          </a:p>
          <a:p>
            <a:pPr algn="ctr"/>
            <a:endParaRPr lang="sk-SK" b="1" spc="50" dirty="0" smtClean="0">
              <a:ln w="11430">
                <a:noFill/>
              </a:ln>
            </a:endParaRPr>
          </a:p>
          <a:p>
            <a:pPr algn="ctr"/>
            <a:endParaRPr lang="cs-CZ" dirty="0"/>
          </a:p>
        </p:txBody>
      </p:sp>
      <p:sp>
        <p:nvSpPr>
          <p:cNvPr id="9" name="Obdélník 8"/>
          <p:cNvSpPr/>
          <p:nvPr/>
        </p:nvSpPr>
        <p:spPr>
          <a:xfrm>
            <a:off x="0" y="2852936"/>
            <a:ext cx="9144000" cy="2469907"/>
          </a:xfrm>
          <a:prstGeom prst="rect">
            <a:avLst/>
          </a:prstGeom>
        </p:spPr>
        <p:txBody>
          <a:bodyPr wrap="square">
            <a:spAutoFit/>
          </a:bodyPr>
          <a:lstStyle/>
          <a:p>
            <a:pPr lvl="0" algn="ctr" eaLnBrk="0" fontAlgn="base" hangingPunct="0">
              <a:spcBef>
                <a:spcPct val="0"/>
              </a:spcBef>
              <a:spcAft>
                <a:spcPct val="0"/>
              </a:spcAft>
            </a:pPr>
            <a:endParaRPr lang="sk-SK" b="1" dirty="0" smtClean="0">
              <a:solidFill>
                <a:srgbClr val="C00000"/>
              </a:solidFill>
              <a:ea typeface="Times New Roman" pitchFamily="18" charset="0"/>
              <a:cs typeface="Arial" pitchFamily="34" charset="0"/>
            </a:endParaRP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KNIHA  PROSÍ: </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NEBER  MA  DO  ŠPINAVÝCH  RÚK.</a:t>
            </a:r>
          </a:p>
          <a:p>
            <a:pPr lvl="0" algn="ctr" eaLnBrk="0" fontAlgn="base" hangingPunct="0">
              <a:spcBef>
                <a:spcPct val="0"/>
              </a:spcBef>
              <a:spcAft>
                <a:spcPct val="0"/>
              </a:spcAft>
            </a:pPr>
            <a:r>
              <a:rPr lang="sk-SK" b="1" dirty="0" smtClean="0">
                <a:ea typeface="Times New Roman" pitchFamily="18" charset="0"/>
                <a:cs typeface="Arial" pitchFamily="34" charset="0"/>
              </a:rPr>
              <a:t>NEKLAĎ  MA  NA  VLHKÉ  ANI  MASTNÉ  MIESTO.</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NEOHÝBAJ  MOJE  ROŽKY.</a:t>
            </a:r>
          </a:p>
          <a:p>
            <a:pPr lvl="0" algn="ctr" eaLnBrk="0" fontAlgn="base" hangingPunct="0">
              <a:spcBef>
                <a:spcPct val="0"/>
              </a:spcBef>
              <a:spcAft>
                <a:spcPct val="0"/>
              </a:spcAft>
            </a:pPr>
            <a:r>
              <a:rPr lang="sk-SK" b="1" dirty="0" smtClean="0">
                <a:ea typeface="Times New Roman" pitchFamily="18" charset="0"/>
                <a:cs typeface="Arial" pitchFamily="34" charset="0"/>
              </a:rPr>
              <a:t>NEKRESLI, ANI  NEČARBI  DO  MŇA.</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NEKRČ MA  A  NETRHAJ  MOJE  STRANY.</a:t>
            </a:r>
          </a:p>
          <a:p>
            <a:pPr lvl="0" algn="ctr" eaLnBrk="0" fontAlgn="base" hangingPunct="0">
              <a:spcBef>
                <a:spcPct val="0"/>
              </a:spcBef>
              <a:spcAft>
                <a:spcPct val="0"/>
              </a:spcAft>
            </a:pPr>
            <a:r>
              <a:rPr lang="sk-SK" b="1" dirty="0" smtClean="0">
                <a:ea typeface="Times New Roman" pitchFamily="18" charset="0"/>
                <a:cs typeface="Arial" pitchFamily="34" charset="0"/>
              </a:rPr>
              <a:t>NEVYSTRIHUJ  MOJE  OBRÁZKY.</a:t>
            </a:r>
          </a:p>
          <a:p>
            <a:pPr lvl="0" eaLnBrk="0" fontAlgn="base" hangingPunct="0">
              <a:spcBef>
                <a:spcPct val="0"/>
              </a:spcBef>
              <a:spcAft>
                <a:spcPct val="0"/>
              </a:spcAft>
            </a:pPr>
            <a:endParaRPr lang="cs-CZ"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04664"/>
            <a:ext cx="8208912" cy="1200329"/>
          </a:xfrm>
          <a:prstGeom prst="rect">
            <a:avLst/>
          </a:prstGeom>
        </p:spPr>
        <p:txBody>
          <a:bodyPr wrap="square">
            <a:spAutoFit/>
          </a:bodyPr>
          <a:lstStyle/>
          <a:p>
            <a:pPr algn="ctr"/>
            <a:r>
              <a:rPr lang="cs-CZ" b="1" spc="50" dirty="0" smtClean="0">
                <a:ln w="11430">
                  <a:noFill/>
                </a:ln>
              </a:rPr>
              <a:t>NA  TO, ABY  STE  NEZABUDLI, KDE  STE  V  KNIHE  SKONČILI  S  PREZERANÍM, SLÚŽI  ZÁLOŽKA. A  ZAPAMÄTAJTE  SI, KAŽDÝ  STROM  V  LESE  MÁ  SVOJU  ZÁZRAČNÚ  MOC  UKRYTÚ V  ROZPRÁVKE. KEĎ  BUDETE  POZORNE  POČÚVAŤ, ZAPOČUJETE  TÚ  ROZPRÁVOČKU  AJ  VY.</a:t>
            </a:r>
            <a:endParaRPr lang="cs-CZ" dirty="0"/>
          </a:p>
        </p:txBody>
      </p:sp>
      <p:sp>
        <p:nvSpPr>
          <p:cNvPr id="3" name="Obdélník 2"/>
          <p:cNvSpPr/>
          <p:nvPr/>
        </p:nvSpPr>
        <p:spPr>
          <a:xfrm>
            <a:off x="0" y="1988840"/>
            <a:ext cx="6444208" cy="2308324"/>
          </a:xfrm>
          <a:prstGeom prst="rect">
            <a:avLst/>
          </a:prstGeom>
        </p:spPr>
        <p:txBody>
          <a:bodyPr wrap="square">
            <a:spAutoFit/>
          </a:bodyPr>
          <a:lstStyle/>
          <a:p>
            <a:pPr algn="ctr"/>
            <a:r>
              <a:rPr lang="sk-SK" b="1" spc="50" dirty="0" smtClean="0">
                <a:ln w="11430">
                  <a:noFill/>
                </a:ln>
                <a:solidFill>
                  <a:srgbClr val="C00000"/>
                </a:solidFill>
              </a:rPr>
              <a:t>PRIŠLI  DETI  DO  KNIŽNICE,</a:t>
            </a:r>
          </a:p>
          <a:p>
            <a:pPr algn="ctr"/>
            <a:r>
              <a:rPr lang="sk-SK" b="1" spc="50" dirty="0" smtClean="0">
                <a:ln w="11430">
                  <a:noFill/>
                </a:ln>
                <a:solidFill>
                  <a:srgbClr val="C00000"/>
                </a:solidFill>
              </a:rPr>
              <a:t> NÁJDU  TU  KNÍH  NA  TISÍCE.</a:t>
            </a:r>
          </a:p>
          <a:p>
            <a:pPr algn="ctr"/>
            <a:r>
              <a:rPr lang="sk-SK" b="1" spc="50" dirty="0" smtClean="0">
                <a:ln w="11430">
                  <a:noFill/>
                </a:ln>
                <a:solidFill>
                  <a:srgbClr val="C00000"/>
                </a:solidFill>
              </a:rPr>
              <a:t>ZVIERATKÁ, DETI, STROMY  A  HRAČKY  </a:t>
            </a:r>
          </a:p>
          <a:p>
            <a:pPr algn="ctr"/>
            <a:r>
              <a:rPr lang="sk-SK" b="1" spc="50" dirty="0" smtClean="0">
                <a:ln w="11430">
                  <a:noFill/>
                </a:ln>
                <a:solidFill>
                  <a:srgbClr val="C00000"/>
                </a:solidFill>
              </a:rPr>
              <a:t>ZAHRAJÚ  SA  S  VAMI  NA SKRÝVAČKY.</a:t>
            </a:r>
          </a:p>
          <a:p>
            <a:pPr algn="ctr"/>
            <a:r>
              <a:rPr lang="sk-SK" b="1" spc="50" dirty="0" smtClean="0">
                <a:ln w="11430">
                  <a:noFill/>
                </a:ln>
                <a:solidFill>
                  <a:srgbClr val="C00000"/>
                </a:solidFill>
              </a:rPr>
              <a:t>KTO  ICH  NÁJDE  HNEĎ, </a:t>
            </a:r>
          </a:p>
          <a:p>
            <a:pPr algn="ctr"/>
            <a:r>
              <a:rPr lang="sk-SK" b="1" spc="50" dirty="0" smtClean="0">
                <a:ln w="11430">
                  <a:noFill/>
                </a:ln>
                <a:solidFill>
                  <a:srgbClr val="C00000"/>
                </a:solidFill>
              </a:rPr>
              <a:t>DOSTANE  ODMENU  SLADKÚ  AKO  MED.</a:t>
            </a:r>
          </a:p>
          <a:p>
            <a:pPr algn="ctr"/>
            <a:r>
              <a:rPr lang="sk-SK" b="1" spc="50" dirty="0" smtClean="0">
                <a:ln w="11430">
                  <a:noFill/>
                </a:ln>
                <a:solidFill>
                  <a:srgbClr val="C00000"/>
                </a:solidFill>
              </a:rPr>
              <a:t>JEDEN- DVA- TRI- ŠTYRI- PÄŤ </a:t>
            </a:r>
          </a:p>
          <a:p>
            <a:pPr algn="ctr"/>
            <a:r>
              <a:rPr lang="sk-SK" b="1" spc="50" dirty="0" smtClean="0">
                <a:ln w="11430">
                  <a:noFill/>
                </a:ln>
                <a:solidFill>
                  <a:srgbClr val="C00000"/>
                </a:solidFill>
              </a:rPr>
              <a:t> OBJAVÍME  V  KNIHÁCH  CELÝ  SVET.</a:t>
            </a:r>
            <a:endParaRPr lang="cs-CZ" dirty="0">
              <a:solidFill>
                <a:srgbClr val="C00000"/>
              </a:solidFill>
            </a:endParaRPr>
          </a:p>
        </p:txBody>
      </p:sp>
      <p:pic>
        <p:nvPicPr>
          <p:cNvPr id="5" name="fbPhotoImage" descr="https://fbcdn-sphotos-e-a.akamaihd.net/hphotos-ak-ash3/27987_310409075738300_1593673220_n.jpg"/>
          <p:cNvPicPr/>
          <p:nvPr/>
        </p:nvPicPr>
        <p:blipFill>
          <a:blip r:embed="rId2" cstate="print"/>
          <a:srcRect l="10579" t="1903" r="41157" b="42495"/>
          <a:stretch>
            <a:fillRect/>
          </a:stretch>
        </p:blipFill>
        <p:spPr bwMode="auto">
          <a:xfrm>
            <a:off x="6119664" y="4437112"/>
            <a:ext cx="3024336" cy="2232248"/>
          </a:xfrm>
          <a:prstGeom prst="rect">
            <a:avLst/>
          </a:prstGeom>
          <a:noFill/>
          <a:ln w="9525">
            <a:noFill/>
            <a:miter lim="800000"/>
            <a:headEnd/>
            <a:tailEnd/>
          </a:ln>
        </p:spPr>
      </p:pic>
      <p:pic>
        <p:nvPicPr>
          <p:cNvPr id="6" name="Obrázek 5" descr="http://thatswhatwesaid.net/wp-content/uploads/2012/03/IMG_8766.jpg">
            <a:hlinkClick r:id="rId3"/>
          </p:cNvPr>
          <p:cNvPicPr/>
          <p:nvPr/>
        </p:nvPicPr>
        <p:blipFill>
          <a:blip r:embed="rId4" cstate="print"/>
          <a:srcRect t="5771"/>
          <a:stretch>
            <a:fillRect/>
          </a:stretch>
        </p:blipFill>
        <p:spPr bwMode="auto">
          <a:xfrm>
            <a:off x="3131840" y="4437112"/>
            <a:ext cx="2880320" cy="2207518"/>
          </a:xfrm>
          <a:prstGeom prst="rect">
            <a:avLst/>
          </a:prstGeom>
          <a:noFill/>
          <a:ln w="9525">
            <a:noFill/>
            <a:miter lim="800000"/>
            <a:headEnd/>
            <a:tailEnd/>
          </a:ln>
        </p:spPr>
      </p:pic>
      <p:pic>
        <p:nvPicPr>
          <p:cNvPr id="7" name="Picture 11" descr="Záložky do knihy"/>
          <p:cNvPicPr>
            <a:picLocks noChangeAspect="1" noChangeArrowheads="1"/>
          </p:cNvPicPr>
          <p:nvPr/>
        </p:nvPicPr>
        <p:blipFill>
          <a:blip r:embed="rId5" cstate="print"/>
          <a:srcRect/>
          <a:stretch>
            <a:fillRect/>
          </a:stretch>
        </p:blipFill>
        <p:spPr>
          <a:xfrm>
            <a:off x="0" y="4437112"/>
            <a:ext cx="2952328" cy="2217259"/>
          </a:xfrm>
          <a:prstGeom prst="rect">
            <a:avLst/>
          </a:prstGeom>
          <a:noFill/>
          <a:ln/>
        </p:spPr>
      </p:pic>
      <p:pic>
        <p:nvPicPr>
          <p:cNvPr id="8" name="Obrázek 7" descr="záložka2.JPG"/>
          <p:cNvPicPr/>
          <p:nvPr/>
        </p:nvPicPr>
        <p:blipFill>
          <a:blip r:embed="rId6" cstate="print"/>
          <a:stretch>
            <a:fillRect/>
          </a:stretch>
        </p:blipFill>
        <p:spPr>
          <a:xfrm>
            <a:off x="6084168" y="1700808"/>
            <a:ext cx="3059832" cy="26170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19872" y="620688"/>
            <a:ext cx="4824536" cy="2862322"/>
          </a:xfrm>
          <a:prstGeom prst="rect">
            <a:avLst/>
          </a:prstGeom>
        </p:spPr>
        <p:txBody>
          <a:bodyPr wrap="square">
            <a:spAutoFit/>
          </a:bodyPr>
          <a:lstStyle/>
          <a:p>
            <a:pPr algn="ctr"/>
            <a:r>
              <a:rPr lang="cs-CZ" sz="2000" b="1" spc="50" dirty="0" smtClean="0">
                <a:ln w="11430">
                  <a:noFill/>
                </a:ln>
                <a:solidFill>
                  <a:srgbClr val="C00000"/>
                </a:solidFill>
              </a:rPr>
              <a:t>JA  SOM  PAĽKO, PREDŠKOLÁK</a:t>
            </a:r>
          </a:p>
          <a:p>
            <a:pPr algn="ctr"/>
            <a:r>
              <a:rPr lang="sk-SK" sz="2000" b="1" spc="50" dirty="0" smtClean="0">
                <a:ln w="11430">
                  <a:noFill/>
                </a:ln>
                <a:solidFill>
                  <a:srgbClr val="C00000"/>
                </a:solidFill>
              </a:rPr>
              <a:t>DO  ŠKÔLKY JA  CHODÍM  RÁD.</a:t>
            </a:r>
          </a:p>
          <a:p>
            <a:pPr algn="ctr"/>
            <a:r>
              <a:rPr lang="sk-SK" sz="2000" b="1" spc="50" dirty="0" smtClean="0">
                <a:ln w="11430">
                  <a:noFill/>
                </a:ln>
                <a:solidFill>
                  <a:srgbClr val="C00000"/>
                </a:solidFill>
              </a:rPr>
              <a:t>ZA  DEŤMI  A  HRAČKAMI,</a:t>
            </a:r>
          </a:p>
          <a:p>
            <a:pPr algn="ctr"/>
            <a:r>
              <a:rPr lang="sk-SK" sz="2000" b="1" spc="50" dirty="0" smtClean="0">
                <a:ln w="11430">
                  <a:noFill/>
                </a:ln>
                <a:solidFill>
                  <a:srgbClr val="C00000"/>
                </a:solidFill>
              </a:rPr>
              <a:t>FAREBNÝMI  KNIŽKAMI.</a:t>
            </a:r>
          </a:p>
          <a:p>
            <a:pPr algn="ctr"/>
            <a:r>
              <a:rPr lang="sk-SK" sz="2000" b="1" spc="50" dirty="0" smtClean="0">
                <a:ln w="11430">
                  <a:noFill/>
                </a:ln>
                <a:solidFill>
                  <a:srgbClr val="C00000"/>
                </a:solidFill>
              </a:rPr>
              <a:t> S  KAMARÁTMI  RÁD  SA  HRÁM,</a:t>
            </a:r>
          </a:p>
          <a:p>
            <a:pPr algn="ctr"/>
            <a:r>
              <a:rPr lang="sk-SK" sz="2000" b="1" spc="50" dirty="0" smtClean="0">
                <a:ln w="11430">
                  <a:noFill/>
                </a:ln>
                <a:solidFill>
                  <a:srgbClr val="C00000"/>
                </a:solidFill>
              </a:rPr>
              <a:t>NO  NAJRADŠEJ  ZO  VŠETKÉHO</a:t>
            </a:r>
          </a:p>
          <a:p>
            <a:pPr algn="ctr"/>
            <a:r>
              <a:rPr lang="sk-SK" sz="2000" b="1" spc="50" dirty="0" smtClean="0">
                <a:ln w="11430">
                  <a:noFill/>
                </a:ln>
                <a:solidFill>
                  <a:srgbClr val="C00000"/>
                </a:solidFill>
              </a:rPr>
              <a:t>  KNIŽÔČKY  SI  POZERÁM.</a:t>
            </a:r>
          </a:p>
          <a:p>
            <a:pPr algn="ctr"/>
            <a:r>
              <a:rPr lang="sk-SK" sz="2000" b="1" spc="50" dirty="0" smtClean="0">
                <a:ln w="11430">
                  <a:noFill/>
                </a:ln>
                <a:solidFill>
                  <a:srgbClr val="C00000"/>
                </a:solidFill>
              </a:rPr>
              <a:t>AJ  NA  TISÍC  OTÁZOK,</a:t>
            </a:r>
          </a:p>
          <a:p>
            <a:pPr algn="ctr"/>
            <a:r>
              <a:rPr lang="sk-SK" sz="2000" b="1" spc="50" dirty="0" smtClean="0">
                <a:ln w="11430">
                  <a:noFill/>
                </a:ln>
                <a:solidFill>
                  <a:srgbClr val="C00000"/>
                </a:solidFill>
              </a:rPr>
              <a:t>ODPOVIE  MI  OBRÁZOK.</a:t>
            </a:r>
            <a:endParaRPr lang="cs-CZ" sz="2000" dirty="0">
              <a:solidFill>
                <a:srgbClr val="C00000"/>
              </a:solidFill>
            </a:endParaRPr>
          </a:p>
        </p:txBody>
      </p:sp>
      <p:pic>
        <p:nvPicPr>
          <p:cNvPr id="3" name="Picture 2" descr="G:\deti\0_953ca_243e0884_L.png"/>
          <p:cNvPicPr>
            <a:picLocks noChangeAspect="1" noChangeArrowheads="1"/>
          </p:cNvPicPr>
          <p:nvPr/>
        </p:nvPicPr>
        <p:blipFill>
          <a:blip r:embed="rId2" cstate="print"/>
          <a:srcRect/>
          <a:stretch>
            <a:fillRect/>
          </a:stretch>
        </p:blipFill>
        <p:spPr bwMode="auto">
          <a:xfrm>
            <a:off x="251520" y="1628800"/>
            <a:ext cx="3159577" cy="4104456"/>
          </a:xfrm>
          <a:prstGeom prst="rect">
            <a:avLst/>
          </a:prstGeom>
          <a:noFill/>
        </p:spPr>
      </p:pic>
      <p:pic>
        <p:nvPicPr>
          <p:cNvPr id="4" name="Picture 4" descr="vitaj"/>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l="28002"/>
          <a:stretch>
            <a:fillRect/>
          </a:stretch>
        </p:blipFill>
        <p:spPr bwMode="auto">
          <a:xfrm>
            <a:off x="5004048" y="3640088"/>
            <a:ext cx="3888006" cy="3217912"/>
          </a:xfrm>
          <a:prstGeom prst="roundRect">
            <a:avLst/>
          </a:prstGeom>
          <a:noFill/>
          <a:ln w="19050">
            <a:noFill/>
            <a:miter lim="800000"/>
            <a:headEnd/>
            <a:tailEnd/>
          </a:ln>
        </p:spPr>
      </p:pic>
      <p:pic>
        <p:nvPicPr>
          <p:cNvPr id="5" name="Picture 4" descr="vitaj"/>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r="71998"/>
          <a:stretch>
            <a:fillRect/>
          </a:stretch>
        </p:blipFill>
        <p:spPr bwMode="auto">
          <a:xfrm flipH="1">
            <a:off x="3707904" y="3861048"/>
            <a:ext cx="1676588" cy="2996952"/>
          </a:xfrm>
          <a:prstGeom prst="roundRect">
            <a:avLst/>
          </a:prstGeom>
          <a:noFill/>
          <a:ln w="1905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55776" y="1124744"/>
            <a:ext cx="4896544" cy="1477328"/>
          </a:xfrm>
          <a:prstGeom prst="rect">
            <a:avLst/>
          </a:prstGeom>
        </p:spPr>
        <p:txBody>
          <a:bodyPr wrap="square">
            <a:spAutoFit/>
          </a:bodyPr>
          <a:lstStyle/>
          <a:p>
            <a:pPr algn="ctr"/>
            <a:r>
              <a:rPr lang="cs-CZ" b="1" spc="50" dirty="0" smtClean="0">
                <a:ln w="11430">
                  <a:noFill/>
                </a:ln>
                <a:solidFill>
                  <a:srgbClr val="C00000"/>
                </a:solidFill>
              </a:rPr>
              <a:t>JA  SOM  PAĽKO, CHLAPČEK MALÝ,</a:t>
            </a:r>
          </a:p>
          <a:p>
            <a:pPr algn="ctr"/>
            <a:r>
              <a:rPr lang="sk-SK" b="1" spc="50" dirty="0" smtClean="0">
                <a:ln w="11430">
                  <a:noFill/>
                </a:ln>
                <a:solidFill>
                  <a:srgbClr val="C00000"/>
                </a:solidFill>
              </a:rPr>
              <a:t>V  ŠKÔLKE  SA  MI  CELKOM  DARÍ.</a:t>
            </a:r>
          </a:p>
          <a:p>
            <a:pPr algn="ctr"/>
            <a:r>
              <a:rPr lang="sk-SK" b="1" spc="50" dirty="0" smtClean="0">
                <a:ln w="11430">
                  <a:noFill/>
                </a:ln>
                <a:solidFill>
                  <a:srgbClr val="C00000"/>
                </a:solidFill>
              </a:rPr>
              <a:t>S  KAMARÁTMI  RÁD  SA  HRÁM,</a:t>
            </a:r>
          </a:p>
          <a:p>
            <a:pPr algn="ctr"/>
            <a:r>
              <a:rPr lang="sk-SK" b="1" spc="50" dirty="0" smtClean="0">
                <a:ln w="11430">
                  <a:noFill/>
                </a:ln>
                <a:solidFill>
                  <a:srgbClr val="C00000"/>
                </a:solidFill>
              </a:rPr>
              <a:t>NO  NAJRADŠEJ  ZO  VŠETKÉHO</a:t>
            </a:r>
          </a:p>
          <a:p>
            <a:pPr algn="ctr"/>
            <a:r>
              <a:rPr lang="sk-SK" b="1" spc="50" dirty="0" smtClean="0">
                <a:ln w="11430">
                  <a:noFill/>
                </a:ln>
                <a:solidFill>
                  <a:srgbClr val="C00000"/>
                </a:solidFill>
              </a:rPr>
              <a:t>  KNIŽÔČKY  SI  POZERÁM.</a:t>
            </a:r>
            <a:endParaRPr lang="cs-CZ" dirty="0">
              <a:solidFill>
                <a:srgbClr val="C00000"/>
              </a:solidFill>
            </a:endParaRPr>
          </a:p>
        </p:txBody>
      </p:sp>
      <p:sp>
        <p:nvSpPr>
          <p:cNvPr id="3" name="Obdélník 2"/>
          <p:cNvSpPr/>
          <p:nvPr/>
        </p:nvSpPr>
        <p:spPr>
          <a:xfrm>
            <a:off x="3059832" y="3212976"/>
            <a:ext cx="3798168" cy="1477328"/>
          </a:xfrm>
          <a:prstGeom prst="rect">
            <a:avLst/>
          </a:prstGeom>
        </p:spPr>
        <p:txBody>
          <a:bodyPr wrap="square">
            <a:spAutoFit/>
          </a:bodyPr>
          <a:lstStyle/>
          <a:p>
            <a:pPr algn="ctr"/>
            <a:r>
              <a:rPr lang="sk-SK" b="1" spc="50" dirty="0" smtClean="0">
                <a:ln w="11430">
                  <a:noFill/>
                </a:ln>
              </a:rPr>
              <a:t>DETI, TENTO CHLAPČEK  SA  VOLÁ  PAĽKO.  TERAZ  JE  TO NÁŠ  KAMARÁT.  POĎME  SA SPOLU  S  NÍM  ZAHRAŤ NA  VLÁČIK, KTORÝM  SA  VYBERIEME  NA  VÝLET.</a:t>
            </a:r>
            <a:endParaRPr lang="cs-CZ" dirty="0"/>
          </a:p>
        </p:txBody>
      </p:sp>
      <p:pic>
        <p:nvPicPr>
          <p:cNvPr id="6"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949280"/>
            <a:ext cx="9144000" cy="690098"/>
          </a:xfrm>
          <a:prstGeom prst="rect">
            <a:avLst/>
          </a:prstGeom>
        </p:spPr>
      </p:pic>
      <p:pic>
        <p:nvPicPr>
          <p:cNvPr id="9" name="Obrázok 7" descr="vlak.gif"/>
          <p:cNvPicPr>
            <a:picLocks noChangeAspect="1"/>
          </p:cNvPicPr>
          <p:nvPr/>
        </p:nvPicPr>
        <p:blipFill>
          <a:blip r:embed="rId3" cstate="print"/>
          <a:srcRect/>
          <a:stretch>
            <a:fillRect/>
          </a:stretch>
        </p:blipFill>
        <p:spPr bwMode="auto">
          <a:xfrm>
            <a:off x="971600" y="4149080"/>
            <a:ext cx="7354416" cy="2320652"/>
          </a:xfrm>
          <a:prstGeom prst="rect">
            <a:avLst/>
          </a:prstGeom>
          <a:noFill/>
          <a:ln w="9525">
            <a:noFill/>
            <a:miter lim="800000"/>
            <a:headEnd/>
            <a:tailEnd/>
          </a:ln>
        </p:spPr>
      </p:pic>
      <p:pic>
        <p:nvPicPr>
          <p:cNvPr id="1026" name="Picture 2" descr="G:\deti\0_953ca_243e0884_L.png"/>
          <p:cNvPicPr>
            <a:picLocks noChangeAspect="1" noChangeArrowheads="1"/>
          </p:cNvPicPr>
          <p:nvPr/>
        </p:nvPicPr>
        <p:blipFill>
          <a:blip r:embed="rId4" cstate="print"/>
          <a:srcRect/>
          <a:stretch>
            <a:fillRect/>
          </a:stretch>
        </p:blipFill>
        <p:spPr bwMode="auto">
          <a:xfrm>
            <a:off x="0" y="764704"/>
            <a:ext cx="3139834" cy="40788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0"/>
            <a:ext cx="8280919" cy="1200329"/>
          </a:xfrm>
          <a:prstGeom prst="rect">
            <a:avLst/>
          </a:prstGeom>
        </p:spPr>
        <p:txBody>
          <a:bodyPr wrap="square">
            <a:spAutoFit/>
          </a:bodyPr>
          <a:lstStyle/>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endParaRPr lang="cs-CZ" dirty="0"/>
          </a:p>
        </p:txBody>
      </p:sp>
      <p:sp>
        <p:nvSpPr>
          <p:cNvPr id="3" name="Obdélník 2"/>
          <p:cNvSpPr/>
          <p:nvPr/>
        </p:nvSpPr>
        <p:spPr>
          <a:xfrm>
            <a:off x="2699792" y="1196752"/>
            <a:ext cx="4248472" cy="800219"/>
          </a:xfrm>
          <a:prstGeom prst="rect">
            <a:avLst/>
          </a:prstGeom>
        </p:spPr>
        <p:txBody>
          <a:bodyPr wrap="square">
            <a:spAutoFit/>
          </a:bodyPr>
          <a:lstStyle/>
          <a:p>
            <a:r>
              <a:rPr lang="sk-SK" b="1" spc="50" dirty="0" smtClean="0">
                <a:ln w="11430">
                  <a:noFill/>
                </a:ln>
                <a:solidFill>
                  <a:schemeClr val="accent4">
                    <a:lumMod val="50000"/>
                  </a:schemeClr>
                </a:solidFill>
              </a:rPr>
              <a:t>                 </a:t>
            </a:r>
            <a:r>
              <a:rPr lang="sk-SK" b="1" spc="50" dirty="0" smtClean="0">
                <a:ln w="11430">
                  <a:noFill/>
                </a:ln>
                <a:solidFill>
                  <a:srgbClr val="00B050"/>
                </a:solidFill>
              </a:rPr>
              <a:t>STANICA:  </a:t>
            </a:r>
          </a:p>
          <a:p>
            <a:r>
              <a:rPr lang="sk-SK" b="1" spc="50" dirty="0" smtClean="0">
                <a:ln w="11430">
                  <a:noFill/>
                </a:ln>
                <a:solidFill>
                  <a:schemeClr val="accent4">
                    <a:lumMod val="50000"/>
                  </a:schemeClr>
                </a:solidFill>
              </a:rPr>
              <a:t>    </a:t>
            </a:r>
            <a:r>
              <a:rPr lang="sk-SK" sz="2800" b="1" spc="50" dirty="0" smtClean="0">
                <a:ln w="11430">
                  <a:noFill/>
                </a:ln>
                <a:solidFill>
                  <a:srgbClr val="C00000"/>
                </a:solidFill>
              </a:rPr>
              <a:t>ROZPRÁVKOVO</a:t>
            </a:r>
            <a:endParaRPr lang="cs-CZ" dirty="0"/>
          </a:p>
        </p:txBody>
      </p:sp>
      <p:sp>
        <p:nvSpPr>
          <p:cNvPr id="4" name="Obdélník 3"/>
          <p:cNvSpPr/>
          <p:nvPr/>
        </p:nvSpPr>
        <p:spPr>
          <a:xfrm>
            <a:off x="971600" y="1988840"/>
            <a:ext cx="7056784" cy="646331"/>
          </a:xfrm>
          <a:prstGeom prst="rect">
            <a:avLst/>
          </a:prstGeom>
        </p:spPr>
        <p:txBody>
          <a:bodyPr wrap="square">
            <a:spAutoFit/>
          </a:bodyPr>
          <a:lstStyle/>
          <a:p>
            <a:r>
              <a:rPr lang="sk-SK" b="1" spc="50" dirty="0" smtClean="0">
                <a:ln w="11430">
                  <a:noFill/>
                </a:ln>
                <a:solidFill>
                  <a:srgbClr val="C00000"/>
                </a:solidFill>
              </a:rPr>
              <a:t>DETI, ČO  TO  JE? </a:t>
            </a:r>
            <a:r>
              <a:rPr lang="sk-SK" b="1" spc="50" dirty="0" smtClean="0">
                <a:ln w="11430">
                  <a:noFill/>
                </a:ln>
              </a:rPr>
              <a:t>/KNIŽKY/.</a:t>
            </a:r>
            <a:r>
              <a:rPr lang="sk-SK" b="1" spc="50" dirty="0" smtClean="0">
                <a:ln w="11430">
                  <a:noFill/>
                </a:ln>
                <a:solidFill>
                  <a:schemeClr val="accent4">
                    <a:lumMod val="50000"/>
                  </a:schemeClr>
                </a:solidFill>
              </a:rPr>
              <a:t> </a:t>
            </a:r>
            <a:r>
              <a:rPr lang="sk-SK" b="1" spc="50" dirty="0" smtClean="0">
                <a:ln w="11430">
                  <a:noFill/>
                </a:ln>
                <a:solidFill>
                  <a:srgbClr val="C00000"/>
                </a:solidFill>
              </a:rPr>
              <a:t>AKÉ  SÚ  TO  KNIŽKY?  O  ČOM  ASI  SÚ? </a:t>
            </a:r>
            <a:r>
              <a:rPr lang="sk-SK" b="1" spc="50" dirty="0" smtClean="0">
                <a:ln w="11430">
                  <a:noFill/>
                </a:ln>
              </a:rPr>
              <a:t>/ROZPRÁVKOVÉ/ </a:t>
            </a:r>
            <a:r>
              <a:rPr lang="sk-SK" b="1" spc="50" dirty="0" smtClean="0">
                <a:ln w="11430">
                  <a:noFill/>
                </a:ln>
                <a:solidFill>
                  <a:srgbClr val="C00000"/>
                </a:solidFill>
              </a:rPr>
              <a:t> POZNÁTE  ROZPRÁVKY  PODĽA  OBRÁZKOV?</a:t>
            </a:r>
            <a:endParaRPr lang="cs-CZ" dirty="0">
              <a:solidFill>
                <a:srgbClr val="C00000"/>
              </a:solidFill>
            </a:endParaRPr>
          </a:p>
        </p:txBody>
      </p:sp>
      <p:pic>
        <p:nvPicPr>
          <p:cNvPr id="6"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181951" y="4724026"/>
            <a:ext cx="3203566" cy="2293169"/>
          </a:xfrm>
          <a:prstGeom prst="roundRect">
            <a:avLst/>
          </a:prstGeom>
          <a:noFill/>
          <a:ln w="28575">
            <a:noFill/>
          </a:ln>
        </p:spPr>
      </p:pic>
      <p:pic>
        <p:nvPicPr>
          <p:cNvPr id="7" name="Picture 2" descr="C:\Documents and Settings\Nataša\Local Settings\Temporary Internet Files\Content.IE5\QVGT8VCX\MC900415610[1].wmf"/>
          <p:cNvPicPr>
            <a:picLocks noChangeAspect="1" noChangeArrowheads="1"/>
          </p:cNvPicPr>
          <p:nvPr/>
        </p:nvPicPr>
        <p:blipFill>
          <a:blip r:embed="rId3" cstate="print"/>
          <a:srcRect/>
          <a:stretch>
            <a:fillRect/>
          </a:stretch>
        </p:blipFill>
        <p:spPr bwMode="auto">
          <a:xfrm>
            <a:off x="467544" y="4797152"/>
            <a:ext cx="1656184" cy="1614673"/>
          </a:xfrm>
          <a:prstGeom prst="ellipse">
            <a:avLst/>
          </a:prstGeom>
          <a:noFill/>
        </p:spPr>
      </p:pic>
      <p:pic>
        <p:nvPicPr>
          <p:cNvPr id="8" name="Picture 2" descr="C:\Documents and Settings\Administrator\Plocha\kniha_pru.gif"/>
          <p:cNvPicPr>
            <a:picLocks noChangeAspect="1" noChangeArrowheads="1"/>
          </p:cNvPicPr>
          <p:nvPr/>
        </p:nvPicPr>
        <p:blipFill>
          <a:blip r:embed="rId2" cstate="print"/>
          <a:srcRect/>
          <a:stretch>
            <a:fillRect/>
          </a:stretch>
        </p:blipFill>
        <p:spPr bwMode="auto">
          <a:xfrm rot="19110654">
            <a:off x="324057" y="2689597"/>
            <a:ext cx="2902492" cy="2077655"/>
          </a:xfrm>
          <a:prstGeom prst="roundRect">
            <a:avLst/>
          </a:prstGeom>
          <a:noFill/>
          <a:ln w="28575">
            <a:noFill/>
          </a:ln>
        </p:spPr>
      </p:pic>
      <p:pic>
        <p:nvPicPr>
          <p:cNvPr id="9"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2991838" y="4733832"/>
            <a:ext cx="3252123" cy="2327927"/>
          </a:xfrm>
          <a:prstGeom prst="roundRect">
            <a:avLst/>
          </a:prstGeom>
          <a:noFill/>
          <a:ln w="28575">
            <a:noFill/>
          </a:ln>
        </p:spPr>
      </p:pic>
      <p:pic>
        <p:nvPicPr>
          <p:cNvPr id="10"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6087370" y="2644136"/>
            <a:ext cx="3244872" cy="2322736"/>
          </a:xfrm>
          <a:prstGeom prst="roundRect">
            <a:avLst/>
          </a:prstGeom>
          <a:noFill/>
          <a:ln w="28575">
            <a:noFill/>
          </a:ln>
        </p:spPr>
      </p:pic>
      <p:pic>
        <p:nvPicPr>
          <p:cNvPr id="11"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6230779" y="4977935"/>
            <a:ext cx="2977938" cy="1960611"/>
          </a:xfrm>
          <a:prstGeom prst="roundRect">
            <a:avLst/>
          </a:prstGeom>
          <a:noFill/>
          <a:ln w="28575">
            <a:noFill/>
          </a:ln>
        </p:spPr>
      </p:pic>
      <p:pic>
        <p:nvPicPr>
          <p:cNvPr id="1027" name="Picture 3" descr="image002"/>
          <p:cNvPicPr>
            <a:picLocks noChangeAspect="1" noChangeArrowheads="1"/>
          </p:cNvPicPr>
          <p:nvPr/>
        </p:nvPicPr>
        <p:blipFill>
          <a:blip r:embed="rId4" cstate="print"/>
          <a:srcRect/>
          <a:stretch>
            <a:fillRect/>
          </a:stretch>
        </p:blipFill>
        <p:spPr bwMode="auto">
          <a:xfrm>
            <a:off x="6876256" y="2780928"/>
            <a:ext cx="1512168" cy="1692754"/>
          </a:xfrm>
          <a:prstGeom prst="ellipse">
            <a:avLst/>
          </a:prstGeom>
          <a:noFill/>
          <a:ln w="9525">
            <a:noFill/>
            <a:miter lim="800000"/>
            <a:headEnd/>
            <a:tailEnd/>
          </a:ln>
        </p:spPr>
      </p:pic>
      <p:pic>
        <p:nvPicPr>
          <p:cNvPr id="1028" name="Picture 4" descr="l18656"/>
          <p:cNvPicPr>
            <a:picLocks noChangeAspect="1" noChangeArrowheads="1"/>
          </p:cNvPicPr>
          <p:nvPr/>
        </p:nvPicPr>
        <p:blipFill>
          <a:blip r:embed="rId5" cstate="print"/>
          <a:srcRect/>
          <a:stretch>
            <a:fillRect/>
          </a:stretch>
        </p:blipFill>
        <p:spPr bwMode="auto">
          <a:xfrm>
            <a:off x="3851920" y="4797152"/>
            <a:ext cx="1533525" cy="1809750"/>
          </a:xfrm>
          <a:prstGeom prst="ellipse">
            <a:avLst/>
          </a:prstGeom>
          <a:noFill/>
          <a:ln w="9525">
            <a:noFill/>
            <a:miter lim="800000"/>
            <a:headEnd/>
            <a:tailEnd/>
          </a:ln>
        </p:spPr>
      </p:pic>
      <p:pic>
        <p:nvPicPr>
          <p:cNvPr id="1029" name="Picture 5" descr="large_139_cd-vlk-a-kozliatka01"/>
          <p:cNvPicPr>
            <a:picLocks noChangeAspect="1" noChangeArrowheads="1"/>
          </p:cNvPicPr>
          <p:nvPr/>
        </p:nvPicPr>
        <p:blipFill>
          <a:blip r:embed="rId6" cstate="print"/>
          <a:srcRect b="18849"/>
          <a:stretch>
            <a:fillRect/>
          </a:stretch>
        </p:blipFill>
        <p:spPr bwMode="auto">
          <a:xfrm>
            <a:off x="6804248" y="5013176"/>
            <a:ext cx="1512168" cy="1584176"/>
          </a:xfrm>
          <a:prstGeom prst="ellipse">
            <a:avLst/>
          </a:prstGeom>
          <a:noFill/>
          <a:ln w="9525">
            <a:noFill/>
            <a:miter lim="800000"/>
            <a:headEnd/>
            <a:tailEnd/>
          </a:ln>
        </p:spPr>
      </p:pic>
      <p:pic>
        <p:nvPicPr>
          <p:cNvPr id="1030" name="Picture 6" descr="[obrazky"/>
          <p:cNvPicPr>
            <a:picLocks noChangeAspect="1" noChangeArrowheads="1"/>
          </p:cNvPicPr>
          <p:nvPr/>
        </p:nvPicPr>
        <p:blipFill>
          <a:blip r:embed="rId7" cstate="print"/>
          <a:srcRect r="3491" b="4961"/>
          <a:stretch>
            <a:fillRect/>
          </a:stretch>
        </p:blipFill>
        <p:spPr bwMode="auto">
          <a:xfrm>
            <a:off x="1115616" y="2780928"/>
            <a:ext cx="1296144" cy="1584176"/>
          </a:xfrm>
          <a:prstGeom prst="ellipse">
            <a:avLst/>
          </a:prstGeom>
          <a:noFill/>
          <a:ln w="9525">
            <a:noFill/>
            <a:miter lim="800000"/>
            <a:headEnd/>
            <a:tailEnd/>
          </a:ln>
        </p:spPr>
      </p:pic>
      <p:pic>
        <p:nvPicPr>
          <p:cNvPr id="17"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3063845" y="2645600"/>
            <a:ext cx="3252123" cy="2327927"/>
          </a:xfrm>
          <a:prstGeom prst="roundRect">
            <a:avLst/>
          </a:prstGeom>
          <a:noFill/>
          <a:ln w="28575">
            <a:noFill/>
          </a:ln>
        </p:spPr>
      </p:pic>
      <p:pic>
        <p:nvPicPr>
          <p:cNvPr id="1031" name="Picture 7" descr="2077540"/>
          <p:cNvPicPr>
            <a:picLocks noChangeAspect="1" noChangeArrowheads="1"/>
          </p:cNvPicPr>
          <p:nvPr/>
        </p:nvPicPr>
        <p:blipFill>
          <a:blip r:embed="rId8" cstate="print"/>
          <a:srcRect/>
          <a:stretch>
            <a:fillRect/>
          </a:stretch>
        </p:blipFill>
        <p:spPr bwMode="auto">
          <a:xfrm>
            <a:off x="3779912" y="2708920"/>
            <a:ext cx="1809163" cy="1891397"/>
          </a:xfrm>
          <a:prstGeom prst="ellipse">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4)">
                                      <p:cBhvr>
                                        <p:cTn id="7" dur="5000"/>
                                        <p:tgtEl>
                                          <p:spTgt spid="1030"/>
                                        </p:tgtEl>
                                      </p:cBhvr>
                                    </p:animEffect>
                                  </p:childTnLst>
                                </p:cTn>
                              </p:par>
                            </p:childTnLst>
                          </p:cTn>
                        </p:par>
                        <p:par>
                          <p:cTn id="8" fill="hold">
                            <p:stCondLst>
                              <p:cond delay="5000"/>
                            </p:stCondLst>
                            <p:childTnLst>
                              <p:par>
                                <p:cTn id="9" presetID="21" presetClass="entr" presetSubtype="4"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heel(4)">
                                      <p:cBhvr>
                                        <p:cTn id="11" dur="5000"/>
                                        <p:tgtEl>
                                          <p:spTgt spid="1031"/>
                                        </p:tgtEl>
                                      </p:cBhvr>
                                    </p:animEffect>
                                  </p:childTnLst>
                                </p:cTn>
                              </p:par>
                            </p:childTnLst>
                          </p:cTn>
                        </p:par>
                        <p:par>
                          <p:cTn id="12" fill="hold">
                            <p:stCondLst>
                              <p:cond delay="10000"/>
                            </p:stCondLst>
                            <p:childTnLst>
                              <p:par>
                                <p:cTn id="13" presetID="21" presetClass="entr" presetSubtype="4"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heel(4)">
                                      <p:cBhvr>
                                        <p:cTn id="15" dur="5000"/>
                                        <p:tgtEl>
                                          <p:spTgt spid="1027"/>
                                        </p:tgtEl>
                                      </p:cBhvr>
                                    </p:animEffect>
                                  </p:childTnLst>
                                </p:cTn>
                              </p:par>
                            </p:childTnLst>
                          </p:cTn>
                        </p:par>
                        <p:par>
                          <p:cTn id="16" fill="hold">
                            <p:stCondLst>
                              <p:cond delay="15000"/>
                            </p:stCondLst>
                            <p:childTnLst>
                              <p:par>
                                <p:cTn id="17" presetID="21"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5000"/>
                                        <p:tgtEl>
                                          <p:spTgt spid="7"/>
                                        </p:tgtEl>
                                      </p:cBhvr>
                                    </p:animEffect>
                                  </p:childTnLst>
                                </p:cTn>
                              </p:par>
                            </p:childTnLst>
                          </p:cTn>
                        </p:par>
                        <p:par>
                          <p:cTn id="20" fill="hold">
                            <p:stCondLst>
                              <p:cond delay="20000"/>
                            </p:stCondLst>
                            <p:childTnLst>
                              <p:par>
                                <p:cTn id="21" presetID="21" presetClass="entr" presetSubtype="4"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heel(4)">
                                      <p:cBhvr>
                                        <p:cTn id="23" dur="5000"/>
                                        <p:tgtEl>
                                          <p:spTgt spid="1028"/>
                                        </p:tgtEl>
                                      </p:cBhvr>
                                    </p:animEffect>
                                  </p:childTnLst>
                                </p:cTn>
                              </p:par>
                            </p:childTnLst>
                          </p:cTn>
                        </p:par>
                        <p:par>
                          <p:cTn id="24" fill="hold">
                            <p:stCondLst>
                              <p:cond delay="25000"/>
                            </p:stCondLst>
                            <p:childTnLst>
                              <p:par>
                                <p:cTn id="25" presetID="21" presetClass="entr" presetSubtype="4"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heel(4)">
                                      <p:cBhvr>
                                        <p:cTn id="27" dur="5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03648" y="332656"/>
            <a:ext cx="6048672" cy="2739211"/>
          </a:xfrm>
          <a:prstGeom prst="rect">
            <a:avLst/>
          </a:prstGeom>
        </p:spPr>
        <p:txBody>
          <a:bodyPr wrap="square">
            <a:spAutoFit/>
          </a:bodyPr>
          <a:lstStyle/>
          <a:p>
            <a:r>
              <a:rPr lang="sk-SK" b="1" spc="50" dirty="0" smtClean="0">
                <a:ln w="11430">
                  <a:noFill/>
                </a:ln>
                <a:solidFill>
                  <a:schemeClr val="accent4">
                    <a:lumMod val="50000"/>
                  </a:schemeClr>
                </a:solidFill>
              </a:rPr>
              <a:t>                      </a:t>
            </a:r>
            <a:r>
              <a:rPr lang="sk-SK" b="1" spc="50" dirty="0" smtClean="0">
                <a:ln w="11430">
                  <a:noFill/>
                </a:ln>
                <a:solidFill>
                  <a:srgbClr val="00B050"/>
                </a:solidFill>
              </a:rPr>
              <a:t>VLÁČIK  POKRAČUJE  V  CESTE.</a:t>
            </a:r>
          </a:p>
          <a:p>
            <a:endParaRPr lang="sk-SK" b="1" spc="50" dirty="0" smtClean="0">
              <a:ln w="11430">
                <a:noFill/>
              </a:ln>
              <a:solidFill>
                <a:schemeClr val="accent4">
                  <a:lumMod val="50000"/>
                </a:schemeClr>
              </a:solidFill>
            </a:endParaRPr>
          </a:p>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p>
          <a:p>
            <a:pPr algn="ctr"/>
            <a:endParaRPr lang="cs-CZ" dirty="0" smtClean="0"/>
          </a:p>
          <a:p>
            <a:r>
              <a:rPr lang="sk-SK" b="1" spc="50" dirty="0" smtClean="0">
                <a:ln w="11430">
                  <a:noFill/>
                </a:ln>
                <a:solidFill>
                  <a:srgbClr val="00B050"/>
                </a:solidFill>
              </a:rPr>
              <a:t>                                            STANICA:</a:t>
            </a:r>
            <a:endParaRPr lang="sk-SK" b="1" spc="50" dirty="0" smtClean="0">
              <a:ln w="11430">
                <a:noFill/>
              </a:ln>
              <a:solidFill>
                <a:schemeClr val="accent4">
                  <a:lumMod val="50000"/>
                </a:schemeClr>
              </a:solidFill>
            </a:endParaRPr>
          </a:p>
          <a:p>
            <a:r>
              <a:rPr lang="sk-SK" sz="2800" b="1" spc="50" dirty="0" smtClean="0">
                <a:ln w="11430">
                  <a:noFill/>
                </a:ln>
                <a:solidFill>
                  <a:srgbClr val="C00000"/>
                </a:solidFill>
              </a:rPr>
              <a:t>                       VŠEVEDKOVO </a:t>
            </a:r>
            <a:endParaRPr lang="cs-CZ" sz="2800" dirty="0">
              <a:solidFill>
                <a:srgbClr val="C00000"/>
              </a:solidFill>
            </a:endParaRPr>
          </a:p>
        </p:txBody>
      </p:sp>
      <p:sp>
        <p:nvSpPr>
          <p:cNvPr id="3" name="Obdélník 2"/>
          <p:cNvSpPr/>
          <p:nvPr/>
        </p:nvSpPr>
        <p:spPr>
          <a:xfrm>
            <a:off x="1691681" y="2996952"/>
            <a:ext cx="5976664" cy="1754326"/>
          </a:xfrm>
          <a:prstGeom prst="rect">
            <a:avLst/>
          </a:prstGeom>
        </p:spPr>
        <p:txBody>
          <a:bodyPr wrap="square">
            <a:spAutoFit/>
          </a:bodyPr>
          <a:lstStyle/>
          <a:p>
            <a:pPr algn="ctr"/>
            <a:r>
              <a:rPr lang="sk-SK" b="1" spc="50" dirty="0" smtClean="0">
                <a:ln w="11430">
                  <a:noFill/>
                </a:ln>
              </a:rPr>
              <a:t>VIETE, PREČO  SA  TÁTO  STANICA  VOLÁ  VŠEVEDKOVO?</a:t>
            </a:r>
          </a:p>
          <a:p>
            <a:pPr algn="ctr"/>
            <a:r>
              <a:rPr lang="sk-SK" b="1" spc="50" dirty="0" smtClean="0">
                <a:ln w="11430">
                  <a:noFill/>
                </a:ln>
              </a:rPr>
              <a:t>AKÉ  KNIHY  VIDÍTE? VIETE  NA  ČO  SLÚŽIA? SÚ TO  ENCYKLOPÉDIE. NÁJDETE  V  NICH  ODPOVEDE  NA  VŠETKY  OTÁZKY  A  NA  TO, ČO  VÁS  ZAUJÍMA. NAPRÍKLAD  O  VESMÍRE, ĽUDSKOM  TELE,  ZVIERATÁCH, STROMOCH,  KVIETKOCH... </a:t>
            </a:r>
            <a:endParaRPr lang="cs-CZ" dirty="0"/>
          </a:p>
        </p:txBody>
      </p:sp>
      <p:pic>
        <p:nvPicPr>
          <p:cNvPr id="1026" name="Picture 2" descr="C:\Users\Marta\Desktop\bez názvu.png"/>
          <p:cNvPicPr>
            <a:picLocks noChangeAspect="1" noChangeArrowheads="1"/>
          </p:cNvPicPr>
          <p:nvPr/>
        </p:nvPicPr>
        <p:blipFill>
          <a:blip r:embed="rId2" cstate="print"/>
          <a:srcRect/>
          <a:stretch>
            <a:fillRect/>
          </a:stretch>
        </p:blipFill>
        <p:spPr bwMode="auto">
          <a:xfrm rot="20175603">
            <a:off x="379177" y="983214"/>
            <a:ext cx="1549936" cy="2209483"/>
          </a:xfrm>
          <a:prstGeom prst="rect">
            <a:avLst/>
          </a:prstGeom>
          <a:noFill/>
        </p:spPr>
      </p:pic>
      <p:pic>
        <p:nvPicPr>
          <p:cNvPr id="1027" name="Picture 3" descr="C:\Users\Marta\Desktop\d.jpg"/>
          <p:cNvPicPr>
            <a:picLocks noChangeAspect="1" noChangeArrowheads="1"/>
          </p:cNvPicPr>
          <p:nvPr/>
        </p:nvPicPr>
        <p:blipFill>
          <a:blip r:embed="rId3" cstate="print"/>
          <a:srcRect/>
          <a:stretch>
            <a:fillRect/>
          </a:stretch>
        </p:blipFill>
        <p:spPr bwMode="auto">
          <a:xfrm>
            <a:off x="2843808" y="4797152"/>
            <a:ext cx="1723628" cy="1859285"/>
          </a:xfrm>
          <a:prstGeom prst="rect">
            <a:avLst/>
          </a:prstGeom>
          <a:noFill/>
        </p:spPr>
      </p:pic>
      <p:pic>
        <p:nvPicPr>
          <p:cNvPr id="1028" name="Picture 4" descr="C:\Users\Marta\Desktop\z.jpg"/>
          <p:cNvPicPr>
            <a:picLocks noChangeAspect="1" noChangeArrowheads="1"/>
          </p:cNvPicPr>
          <p:nvPr/>
        </p:nvPicPr>
        <p:blipFill>
          <a:blip r:embed="rId4" cstate="print"/>
          <a:srcRect l="15120" r="13061"/>
          <a:stretch>
            <a:fillRect/>
          </a:stretch>
        </p:blipFill>
        <p:spPr bwMode="auto">
          <a:xfrm>
            <a:off x="7308304" y="4509120"/>
            <a:ext cx="1512168" cy="2105526"/>
          </a:xfrm>
          <a:prstGeom prst="rect">
            <a:avLst/>
          </a:prstGeom>
          <a:noFill/>
        </p:spPr>
      </p:pic>
      <p:pic>
        <p:nvPicPr>
          <p:cNvPr id="1029" name="Picture 5" descr="C:\Users\Marta\Desktop\imagesCAHWE20Y.jpg"/>
          <p:cNvPicPr>
            <a:picLocks noChangeAspect="1" noChangeArrowheads="1"/>
          </p:cNvPicPr>
          <p:nvPr/>
        </p:nvPicPr>
        <p:blipFill>
          <a:blip r:embed="rId5" cstate="print"/>
          <a:srcRect l="12326" r="13719"/>
          <a:stretch>
            <a:fillRect/>
          </a:stretch>
        </p:blipFill>
        <p:spPr bwMode="auto">
          <a:xfrm>
            <a:off x="5364088" y="4725144"/>
            <a:ext cx="1440160" cy="1947332"/>
          </a:xfrm>
          <a:prstGeom prst="rect">
            <a:avLst/>
          </a:prstGeom>
          <a:noFill/>
        </p:spPr>
      </p:pic>
      <p:pic>
        <p:nvPicPr>
          <p:cNvPr id="1030" name="Picture 6" descr="C:\Users\Marta\Desktop\v.jpg"/>
          <p:cNvPicPr>
            <a:picLocks noChangeAspect="1" noChangeArrowheads="1"/>
          </p:cNvPicPr>
          <p:nvPr/>
        </p:nvPicPr>
        <p:blipFill>
          <a:blip r:embed="rId6" cstate="print"/>
          <a:srcRect/>
          <a:stretch>
            <a:fillRect/>
          </a:stretch>
        </p:blipFill>
        <p:spPr bwMode="auto">
          <a:xfrm>
            <a:off x="7236295" y="332656"/>
            <a:ext cx="1733275" cy="2232248"/>
          </a:xfrm>
          <a:prstGeom prst="rect">
            <a:avLst/>
          </a:prstGeom>
          <a:noFill/>
        </p:spPr>
      </p:pic>
      <p:pic>
        <p:nvPicPr>
          <p:cNvPr id="1031" name="Picture 7" descr="C:\Users\Marta\Desktop\images.jpg"/>
          <p:cNvPicPr>
            <a:picLocks noChangeAspect="1" noChangeArrowheads="1"/>
          </p:cNvPicPr>
          <p:nvPr/>
        </p:nvPicPr>
        <p:blipFill>
          <a:blip r:embed="rId7" cstate="print"/>
          <a:srcRect/>
          <a:stretch>
            <a:fillRect/>
          </a:stretch>
        </p:blipFill>
        <p:spPr bwMode="auto">
          <a:xfrm>
            <a:off x="395536" y="4509120"/>
            <a:ext cx="1735013" cy="21666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ok 1"/>
          <p:cNvPicPr>
            <a:picLocks noChangeAspect="1"/>
          </p:cNvPicPr>
          <p:nvPr/>
        </p:nvPicPr>
        <p:blipFill>
          <a:blip r:embed="rId2" cstate="print">
            <a:extLst>
              <a:ext uri="{28A0092B-C50C-407E-A947-70E740481C1C}">
                <a14:useLocalDpi xmlns:a14="http://schemas.microsoft.com/office/drawing/2010/main" xmlns="" val="0"/>
              </a:ext>
            </a:extLst>
          </a:blip>
          <a:srcRect l="1887" t="4949" r="943" b="4322"/>
          <a:stretch>
            <a:fillRect/>
          </a:stretch>
        </p:blipFill>
        <p:spPr>
          <a:xfrm>
            <a:off x="0" y="2060848"/>
            <a:ext cx="9144000" cy="4797152"/>
          </a:xfrm>
          <a:prstGeom prst="rect">
            <a:avLst/>
          </a:prstGeom>
          <a:ln>
            <a:noFill/>
          </a:ln>
        </p:spPr>
      </p:pic>
      <p:sp>
        <p:nvSpPr>
          <p:cNvPr id="8" name="Obdélník 7"/>
          <p:cNvSpPr/>
          <p:nvPr/>
        </p:nvSpPr>
        <p:spPr>
          <a:xfrm>
            <a:off x="179512" y="0"/>
            <a:ext cx="8784976" cy="2062103"/>
          </a:xfrm>
          <a:prstGeom prst="rect">
            <a:avLst/>
          </a:prstGeom>
        </p:spPr>
        <p:txBody>
          <a:bodyPr wrap="square">
            <a:spAutoFit/>
          </a:bodyPr>
          <a:lstStyle/>
          <a:p>
            <a:pPr algn="just"/>
            <a:r>
              <a:rPr lang="sk-SK" sz="1600" b="1" dirty="0" smtClean="0"/>
              <a:t>KDE  BOLO, TAM  BOLO, VYRÁSTOL  RAZ  HUSTÝ  TMAVÝ  LES. BOL  TAKÝ  HUSTÝ, ŽE ANI  SLNEČNÉ  LÚČE  NEPREPUSTIL. NA  JEDNOM  SMREKU  VISELA  ŠIŠKA. NEMALA  KAMARÁTOV, LEBO  VŠETCI  UŽ  SPADLI  ZO  STROMU  NA ZEM. BOLO  JEJ  SMUTNO. SEMIENKA V  NEJ  BOLI  NEPOSEDNÉ  A  LEN  SA  TAK  HMÝRILI. CHCELI  SA  DOSTAŤ  VON. ŠIŠKA  SA  ZAPOČÚVALA  DO  ICH  ROZHOVORU. JEDNO  SMELÉ  SEMIENKO  VRAVELO: „UŽ  ABY  SOM  BOLO  NA  ZEMI. CHCEM, ABY  BOL  ZO  MŇA VEĽKÝ  SMREK“. DRUHÉ, NESMELŠIE  ŠEPLO: „NO, NO, LEN SI  DAJ  POZOR, ABY ŤA VIETOR NEZAVIAL DO KALUŽE  VODY, KDE  SA UTOPÍŠ“. SMELÉ  SEMIENKO  SA  ZASMIALO  A  VRAVÍ: „LEN  SA  TY  NEBOJ A  DÍVAJ  SA“.  A  UŽ  SA  SPÚŠŤALO  ZO  ŠIŠKY  Z  VÝŠKY  DOLU  AŽ  SA  DOSTALO  NA  MÄKUČKÚ  ZEM.</a:t>
            </a:r>
            <a:endParaRPr lang="cs-CZ" sz="1600" b="1" dirty="0"/>
          </a:p>
        </p:txBody>
      </p:sp>
      <p:grpSp>
        <p:nvGrpSpPr>
          <p:cNvPr id="23" name="Group 28"/>
          <p:cNvGrpSpPr>
            <a:grpSpLocks/>
          </p:cNvGrpSpPr>
          <p:nvPr/>
        </p:nvGrpSpPr>
        <p:grpSpPr bwMode="auto">
          <a:xfrm>
            <a:off x="1619672" y="5819775"/>
            <a:ext cx="5589587" cy="1038225"/>
            <a:chOff x="679" y="3113"/>
            <a:chExt cx="3521" cy="654"/>
          </a:xfrm>
        </p:grpSpPr>
        <p:pic>
          <p:nvPicPr>
            <p:cNvPr id="24" name="Picture 5" descr="j14 - jeleň - bežiaci - anom"/>
            <p:cNvPicPr>
              <a:picLocks noChangeAspect="1" noChangeArrowheads="1" noCrop="1"/>
            </p:cNvPicPr>
            <p:nvPr/>
          </p:nvPicPr>
          <p:blipFill>
            <a:blip r:embed="rId3" cstate="print"/>
            <a:srcRect/>
            <a:stretch>
              <a:fillRect/>
            </a:stretch>
          </p:blipFill>
          <p:spPr bwMode="auto">
            <a:xfrm rot="1045405">
              <a:off x="2358" y="3203"/>
              <a:ext cx="590" cy="394"/>
            </a:xfrm>
            <a:prstGeom prst="rect">
              <a:avLst/>
            </a:prstGeom>
            <a:noFill/>
            <a:ln w="9525">
              <a:noFill/>
              <a:miter lim="800000"/>
              <a:headEnd/>
              <a:tailEnd/>
            </a:ln>
          </p:spPr>
        </p:pic>
        <p:pic>
          <p:nvPicPr>
            <p:cNvPr id="25" name="Picture 7" descr="j14 - jeleň - bežiaci - anom"/>
            <p:cNvPicPr>
              <a:picLocks noChangeAspect="1" noChangeArrowheads="1" noCrop="1"/>
            </p:cNvPicPr>
            <p:nvPr/>
          </p:nvPicPr>
          <p:blipFill>
            <a:blip r:embed="rId3" cstate="print"/>
            <a:srcRect/>
            <a:stretch>
              <a:fillRect/>
            </a:stretch>
          </p:blipFill>
          <p:spPr bwMode="auto">
            <a:xfrm rot="979504">
              <a:off x="2902" y="3113"/>
              <a:ext cx="635" cy="425"/>
            </a:xfrm>
            <a:prstGeom prst="rect">
              <a:avLst/>
            </a:prstGeom>
            <a:noFill/>
            <a:ln w="9525">
              <a:noFill/>
              <a:miter lim="800000"/>
              <a:headEnd/>
              <a:tailEnd/>
            </a:ln>
          </p:spPr>
        </p:pic>
        <p:pic>
          <p:nvPicPr>
            <p:cNvPr id="26" name="Picture 23" descr="915"/>
            <p:cNvPicPr>
              <a:picLocks noChangeAspect="1" noChangeArrowheads="1" noCrop="1"/>
            </p:cNvPicPr>
            <p:nvPr/>
          </p:nvPicPr>
          <p:blipFill>
            <a:blip r:embed="rId4" cstate="print"/>
            <a:srcRect/>
            <a:stretch>
              <a:fillRect/>
            </a:stretch>
          </p:blipFill>
          <p:spPr bwMode="auto">
            <a:xfrm>
              <a:off x="3900" y="3203"/>
              <a:ext cx="300" cy="300"/>
            </a:xfrm>
            <a:prstGeom prst="rect">
              <a:avLst/>
            </a:prstGeom>
            <a:noFill/>
            <a:ln w="9525">
              <a:noFill/>
              <a:miter lim="800000"/>
              <a:headEnd/>
              <a:tailEnd/>
            </a:ln>
          </p:spPr>
        </p:pic>
        <p:pic>
          <p:nvPicPr>
            <p:cNvPr id="27" name="Picture 21" descr="915"/>
            <p:cNvPicPr>
              <a:picLocks noChangeAspect="1" noChangeArrowheads="1" noCrop="1"/>
            </p:cNvPicPr>
            <p:nvPr/>
          </p:nvPicPr>
          <p:blipFill>
            <a:blip r:embed="rId5" cstate="print"/>
            <a:srcRect/>
            <a:stretch>
              <a:fillRect/>
            </a:stretch>
          </p:blipFill>
          <p:spPr bwMode="auto">
            <a:xfrm>
              <a:off x="679" y="3113"/>
              <a:ext cx="255" cy="255"/>
            </a:xfrm>
            <a:prstGeom prst="rect">
              <a:avLst/>
            </a:prstGeom>
            <a:noFill/>
            <a:ln w="9525">
              <a:noFill/>
              <a:miter lim="800000"/>
              <a:headEnd/>
              <a:tailEnd/>
            </a:ln>
          </p:spPr>
        </p:pic>
        <p:pic>
          <p:nvPicPr>
            <p:cNvPr id="28" name="Picture 6" descr="j14 - jeleň - bežiaci - anom"/>
            <p:cNvPicPr>
              <a:picLocks noChangeAspect="1" noChangeArrowheads="1" noCrop="1"/>
            </p:cNvPicPr>
            <p:nvPr/>
          </p:nvPicPr>
          <p:blipFill>
            <a:blip r:embed="rId3" cstate="print"/>
            <a:srcRect/>
            <a:stretch>
              <a:fillRect/>
            </a:stretch>
          </p:blipFill>
          <p:spPr bwMode="auto">
            <a:xfrm rot="262713">
              <a:off x="2993" y="3203"/>
              <a:ext cx="920" cy="564"/>
            </a:xfrm>
            <a:prstGeom prst="rect">
              <a:avLst/>
            </a:prstGeom>
            <a:noFill/>
            <a:ln w="9525">
              <a:noFill/>
              <a:miter lim="800000"/>
              <a:headEnd/>
              <a:tailEnd/>
            </a:ln>
          </p:spPr>
        </p:pic>
      </p:grpSp>
      <p:pic>
        <p:nvPicPr>
          <p:cNvPr id="11" name="Picture 8" descr="šiška"/>
          <p:cNvPicPr>
            <a:picLocks noChangeAspect="1" noChangeArrowheads="1"/>
          </p:cNvPicPr>
          <p:nvPr/>
        </p:nvPicPr>
        <p:blipFill>
          <a:blip r:embed="rId6" cstate="print"/>
          <a:srcRect/>
          <a:stretch>
            <a:fillRect/>
          </a:stretch>
        </p:blipFill>
        <p:spPr bwMode="auto">
          <a:xfrm rot="10800000">
            <a:off x="3419872" y="3717032"/>
            <a:ext cx="1033315" cy="12156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ok 1"/>
          <p:cNvPicPr>
            <a:picLocks noChangeAspect="1"/>
          </p:cNvPicPr>
          <p:nvPr/>
        </p:nvPicPr>
        <p:blipFill>
          <a:blip r:embed="rId3" cstate="print">
            <a:extLst>
              <a:ext uri="{28A0092B-C50C-407E-A947-70E740481C1C}">
                <a14:useLocalDpi xmlns:a14="http://schemas.microsoft.com/office/drawing/2010/main" xmlns="" val="0"/>
              </a:ext>
            </a:extLst>
          </a:blip>
          <a:srcRect l="1887" t="4949" r="943" b="4322"/>
          <a:stretch>
            <a:fillRect/>
          </a:stretch>
        </p:blipFill>
        <p:spPr>
          <a:xfrm>
            <a:off x="0" y="1556792"/>
            <a:ext cx="9144000" cy="5301208"/>
          </a:xfrm>
          <a:prstGeom prst="rect">
            <a:avLst/>
          </a:prstGeom>
          <a:ln>
            <a:noFill/>
          </a:ln>
        </p:spPr>
      </p:pic>
      <p:sp>
        <p:nvSpPr>
          <p:cNvPr id="12" name="Obdélník 11"/>
          <p:cNvSpPr/>
          <p:nvPr/>
        </p:nvSpPr>
        <p:spPr>
          <a:xfrm>
            <a:off x="4917119" y="2636912"/>
            <a:ext cx="184731"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3" name="Obdélník 12"/>
          <p:cNvSpPr/>
          <p:nvPr/>
        </p:nvSpPr>
        <p:spPr>
          <a:xfrm>
            <a:off x="6826490" y="5934670"/>
            <a:ext cx="184730"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6" name="Obdélník 15"/>
          <p:cNvSpPr/>
          <p:nvPr/>
        </p:nvSpPr>
        <p:spPr>
          <a:xfrm>
            <a:off x="6300192" y="2132856"/>
            <a:ext cx="2843807" cy="923330"/>
          </a:xfrm>
          <a:prstGeom prst="rect">
            <a:avLst/>
          </a:prstGeom>
          <a:noFill/>
        </p:spPr>
        <p:txBody>
          <a:bodyPr wrap="squar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8" name="Obdélník 17"/>
          <p:cNvSpPr/>
          <p:nvPr/>
        </p:nvSpPr>
        <p:spPr>
          <a:xfrm>
            <a:off x="2464127" y="5589240"/>
            <a:ext cx="184730"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9" name="Obdélník 18"/>
          <p:cNvSpPr/>
          <p:nvPr/>
        </p:nvSpPr>
        <p:spPr>
          <a:xfrm>
            <a:off x="0" y="0"/>
            <a:ext cx="8964488" cy="1477328"/>
          </a:xfrm>
          <a:prstGeom prst="rect">
            <a:avLst/>
          </a:prstGeom>
        </p:spPr>
        <p:txBody>
          <a:bodyPr wrap="square">
            <a:spAutoFit/>
          </a:bodyPr>
          <a:lstStyle/>
          <a:p>
            <a:pPr algn="ctr"/>
            <a:r>
              <a:rPr lang="sk-SK" b="1" dirty="0" smtClean="0"/>
              <a:t>TU  SA  ZAHNIEZDILO  AKO  DO  PERINKY  A  BOLO  MU  DOBRE. POSPALO  SI. PREBRALO  SA, AŽ  KEĎ  SPŔCHOL LETNÝ  DÁŽDIK. SEMIENKO  SA  NAPILO  A ZNOVU  ZASPALO. DLHO  DRIEMAŤ  NEMOHLO, PRETOŽE  SLNIEČKO  ZAČALO  SVOJIMI  TEPLÝMI  LÚČMI  VYŤAHOVAŤ  Z NEHO KLÍČEK. SEMIENKO  ZAPUSTILO  KORIENKY DO  ZEME. BOLA  TO  ŤAŽKÁ  PRÁCA. HORE  KLÍČEK, DOLE  KORIENKY, ALE  PODARILA  SA. </a:t>
            </a:r>
            <a:endParaRPr lang="cs-CZ" b="1" dirty="0"/>
          </a:p>
        </p:txBody>
      </p:sp>
      <p:pic>
        <p:nvPicPr>
          <p:cNvPr id="25" name="Picture 2" descr="D:\škola\Obrázky\Prezentácie\slnoko.gif"/>
          <p:cNvPicPr>
            <a:picLocks noChangeAspect="1" noChangeArrowheads="1" noCrop="1"/>
          </p:cNvPicPr>
          <p:nvPr/>
        </p:nvPicPr>
        <p:blipFill>
          <a:blip r:embed="rId4" cstate="print"/>
          <a:srcRect/>
          <a:stretch>
            <a:fillRect/>
          </a:stretch>
        </p:blipFill>
        <p:spPr bwMode="auto">
          <a:xfrm>
            <a:off x="7740352" y="2492896"/>
            <a:ext cx="1054100" cy="1019175"/>
          </a:xfrm>
          <a:prstGeom prst="rect">
            <a:avLst/>
          </a:prstGeom>
          <a:noFill/>
          <a:ln w="9525">
            <a:noFill/>
            <a:miter lim="800000"/>
            <a:headEnd/>
            <a:tailEnd/>
          </a:ln>
        </p:spPr>
      </p:pic>
      <p:pic>
        <p:nvPicPr>
          <p:cNvPr id="34" name="Obrázok 10" descr="dfhhh.jpg"/>
          <p:cNvPicPr>
            <a:picLocks noChangeAspect="1"/>
          </p:cNvPicPr>
          <p:nvPr/>
        </p:nvPicPr>
        <p:blipFill>
          <a:blip r:embed="rId5" cstate="print"/>
          <a:srcRect l="25862" t="22552" r="31034" b="36855"/>
          <a:stretch>
            <a:fillRect/>
          </a:stretch>
        </p:blipFill>
        <p:spPr>
          <a:xfrm>
            <a:off x="3707904" y="5661248"/>
            <a:ext cx="1800200" cy="936104"/>
          </a:xfrm>
          <a:prstGeom prst="ellipse">
            <a:avLst/>
          </a:prstGeom>
        </p:spPr>
      </p:pic>
      <p:pic>
        <p:nvPicPr>
          <p:cNvPr id="35" name="Obrázok 4" descr="thwea02.gif"/>
          <p:cNvPicPr>
            <a:picLocks noChangeAspect="1"/>
          </p:cNvPicPr>
          <p:nvPr/>
        </p:nvPicPr>
        <p:blipFill>
          <a:blip r:embed="rId6" cstate="print"/>
          <a:stretch>
            <a:fillRect/>
          </a:stretch>
        </p:blipFill>
        <p:spPr>
          <a:xfrm>
            <a:off x="1763688" y="2276872"/>
            <a:ext cx="2972147" cy="2134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0" fill="hold"/>
                                        <p:tgtEl>
                                          <p:spTgt spid="35"/>
                                        </p:tgtEl>
                                        <p:attrNameLst>
                                          <p:attrName>ppt_x</p:attrName>
                                        </p:attrNameLst>
                                      </p:cBhvr>
                                      <p:tavLst>
                                        <p:tav tm="0">
                                          <p:val>
                                            <p:strVal val="#ppt_x"/>
                                          </p:val>
                                        </p:tav>
                                        <p:tav tm="100000">
                                          <p:val>
                                            <p:strVal val="#ppt_x"/>
                                          </p:val>
                                        </p:tav>
                                      </p:tavLst>
                                    </p:anim>
                                    <p:anim calcmode="lin" valueType="num">
                                      <p:cBhvr additive="base">
                                        <p:cTn id="8" dur="5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1+#ppt_w/2"/>
                                          </p:val>
                                        </p:tav>
                                        <p:tav tm="100000">
                                          <p:val>
                                            <p:strVal val="#ppt_x"/>
                                          </p:val>
                                        </p:tav>
                                      </p:tavLst>
                                    </p:anim>
                                    <p:anim calcmode="lin" valueType="num">
                                      <p:cBhvr additive="base">
                                        <p:cTn id="13" dur="5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1"/>
          <p:cNvPicPr>
            <a:picLocks noChangeAspect="1"/>
          </p:cNvPicPr>
          <p:nvPr/>
        </p:nvPicPr>
        <p:blipFill>
          <a:blip r:embed="rId2" cstate="print">
            <a:extLst>
              <a:ext uri="{28A0092B-C50C-407E-A947-70E740481C1C}">
                <a14:useLocalDpi xmlns:a14="http://schemas.microsoft.com/office/drawing/2010/main" xmlns="" val="0"/>
              </a:ext>
            </a:extLst>
          </a:blip>
          <a:srcRect l="1887" t="4949" r="943" b="4322"/>
          <a:stretch>
            <a:fillRect/>
          </a:stretch>
        </p:blipFill>
        <p:spPr>
          <a:xfrm>
            <a:off x="0" y="1556792"/>
            <a:ext cx="9144000" cy="5301208"/>
          </a:xfrm>
          <a:prstGeom prst="rect">
            <a:avLst/>
          </a:prstGeom>
          <a:ln>
            <a:noFill/>
          </a:ln>
        </p:spPr>
      </p:pic>
      <p:sp>
        <p:nvSpPr>
          <p:cNvPr id="2" name="Obdélník 1"/>
          <p:cNvSpPr/>
          <p:nvPr/>
        </p:nvSpPr>
        <p:spPr>
          <a:xfrm>
            <a:off x="0" y="404664"/>
            <a:ext cx="9144000" cy="923330"/>
          </a:xfrm>
          <a:prstGeom prst="rect">
            <a:avLst/>
          </a:prstGeom>
        </p:spPr>
        <p:txBody>
          <a:bodyPr wrap="square">
            <a:spAutoFit/>
          </a:bodyPr>
          <a:lstStyle/>
          <a:p>
            <a:pPr algn="ctr"/>
            <a:r>
              <a:rPr lang="sk-SK" b="1" dirty="0" smtClean="0"/>
              <a:t>ZO  SEMIENKA  UŽ  JE  MALÝ  STROMČEK. „LEN  ABY  SOM   MAL  DOSŤ  VLAHY  A TEPLA“, HOVORIL  SI. VLAHY  A  TEPLA  BOLO  DOSŤ.  MALÝ  STROMČEK RÁSTOL  A  RÁSTOL. UŽ  BOL  VEĽKÝ  AKO  HRÍBIK  A  POSKYTOL  ÚTULOK  MALÝM  CHROBÁČIKOM.</a:t>
            </a:r>
            <a:endParaRPr lang="cs-CZ" dirty="0"/>
          </a:p>
        </p:txBody>
      </p:sp>
      <p:pic>
        <p:nvPicPr>
          <p:cNvPr id="4" name="Picture 6" descr="C:\Documents and Settings\Natasa PC\Desktop\lienka.gif"/>
          <p:cNvPicPr>
            <a:picLocks noChangeAspect="1" noChangeArrowheads="1" noCrop="1"/>
          </p:cNvPicPr>
          <p:nvPr/>
        </p:nvPicPr>
        <p:blipFill>
          <a:blip r:embed="rId3" cstate="print"/>
          <a:srcRect/>
          <a:stretch>
            <a:fillRect/>
          </a:stretch>
        </p:blipFill>
        <p:spPr bwMode="auto">
          <a:xfrm flipH="1" flipV="1">
            <a:off x="4427984" y="5373216"/>
            <a:ext cx="287337" cy="287338"/>
          </a:xfrm>
          <a:prstGeom prst="rect">
            <a:avLst/>
          </a:prstGeom>
          <a:noFill/>
          <a:ln w="9525">
            <a:noFill/>
            <a:miter lim="800000"/>
            <a:headEnd/>
            <a:tailEnd/>
          </a:ln>
        </p:spPr>
      </p:pic>
      <p:pic>
        <p:nvPicPr>
          <p:cNvPr id="5" name="Picture 12" descr="http://www.beruska8.cz/brouci/chrousti2/7.gif"/>
          <p:cNvPicPr>
            <a:picLocks noChangeAspect="1" noChangeArrowheads="1" noCrop="1"/>
          </p:cNvPicPr>
          <p:nvPr/>
        </p:nvPicPr>
        <p:blipFill>
          <a:blip r:embed="rId4" cstate="print"/>
          <a:srcRect/>
          <a:stretch>
            <a:fillRect/>
          </a:stretch>
        </p:blipFill>
        <p:spPr bwMode="auto">
          <a:xfrm rot="6523513">
            <a:off x="6471860" y="5869033"/>
            <a:ext cx="897457" cy="853863"/>
          </a:xfrm>
          <a:prstGeom prst="rect">
            <a:avLst/>
          </a:prstGeom>
          <a:noFill/>
          <a:ln w="9525">
            <a:noFill/>
            <a:miter lim="800000"/>
            <a:headEnd/>
            <a:tailEnd/>
          </a:ln>
        </p:spPr>
      </p:pic>
      <p:pic>
        <p:nvPicPr>
          <p:cNvPr id="6" name="Picture 24" descr="http://sirmi.ic.cz/pavouk/4.gif"/>
          <p:cNvPicPr>
            <a:picLocks noChangeAspect="1" noChangeArrowheads="1" noCrop="1"/>
          </p:cNvPicPr>
          <p:nvPr/>
        </p:nvPicPr>
        <p:blipFill>
          <a:blip r:embed="rId5" cstate="print"/>
          <a:srcRect/>
          <a:stretch>
            <a:fillRect/>
          </a:stretch>
        </p:blipFill>
        <p:spPr bwMode="auto">
          <a:xfrm>
            <a:off x="5796136" y="5589240"/>
            <a:ext cx="792088" cy="648072"/>
          </a:xfrm>
          <a:prstGeom prst="rect">
            <a:avLst/>
          </a:prstGeom>
          <a:noFill/>
          <a:ln w="9525">
            <a:noFill/>
            <a:miter lim="800000"/>
            <a:headEnd/>
            <a:tailEnd/>
          </a:ln>
        </p:spPr>
      </p:pic>
      <p:pic>
        <p:nvPicPr>
          <p:cNvPr id="7" name="Picture 4" descr="http://www.beruska8.cz/brouci/Vazky2/6.gif"/>
          <p:cNvPicPr>
            <a:picLocks noChangeAspect="1" noChangeArrowheads="1"/>
          </p:cNvPicPr>
          <p:nvPr/>
        </p:nvPicPr>
        <p:blipFill>
          <a:blip r:embed="rId6" cstate="print"/>
          <a:srcRect/>
          <a:stretch>
            <a:fillRect/>
          </a:stretch>
        </p:blipFill>
        <p:spPr bwMode="auto">
          <a:xfrm rot="1848017">
            <a:off x="3431760" y="5759378"/>
            <a:ext cx="1053318" cy="875559"/>
          </a:xfrm>
          <a:prstGeom prst="pentagon">
            <a:avLst/>
          </a:prstGeom>
          <a:noFill/>
          <a:ln w="9525">
            <a:noFill/>
            <a:miter lim="800000"/>
            <a:headEnd/>
            <a:tailEnd/>
          </a:ln>
        </p:spPr>
      </p:pic>
      <p:pic>
        <p:nvPicPr>
          <p:cNvPr id="10" name="Picture 4" descr="C:\Users\Marta\Desktop\614407.jpg"/>
          <p:cNvPicPr>
            <a:picLocks noChangeAspect="1" noChangeArrowheads="1"/>
          </p:cNvPicPr>
          <p:nvPr/>
        </p:nvPicPr>
        <p:blipFill>
          <a:blip r:embed="rId7" cstate="print">
            <a:clrChange>
              <a:clrFrom>
                <a:srgbClr val="FDFDFD"/>
              </a:clrFrom>
              <a:clrTo>
                <a:srgbClr val="FDFDFD">
                  <a:alpha val="0"/>
                </a:srgbClr>
              </a:clrTo>
            </a:clrChange>
          </a:blip>
          <a:srcRect b="9681"/>
          <a:stretch>
            <a:fillRect/>
          </a:stretch>
        </p:blipFill>
        <p:spPr bwMode="auto">
          <a:xfrm>
            <a:off x="4572000" y="4869160"/>
            <a:ext cx="1296143" cy="1801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1+#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7"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1+#ppt_w/2"/>
                                          </p:val>
                                        </p:tav>
                                        <p:tav tm="100000">
                                          <p:val>
                                            <p:strVal val="#ppt_x"/>
                                          </p:val>
                                        </p:tav>
                                      </p:tavLst>
                                    </p:anim>
                                    <p:anim calcmode="lin" valueType="num">
                                      <p:cBhvr additive="base">
                                        <p:cTn id="18" dur="5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000"/>
                            </p:stCondLst>
                            <p:childTnLst>
                              <p:par>
                                <p:cTn id="20" presetID="7"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0-#ppt_w/2"/>
                                          </p:val>
                                        </p:tav>
                                        <p:tav tm="100000">
                                          <p:val>
                                            <p:strVal val="#ppt_x"/>
                                          </p:val>
                                        </p:tav>
                                      </p:tavLst>
                                    </p:anim>
                                    <p:anim calcmode="lin" valueType="num">
                                      <p:cBhvr additive="base">
                                        <p:cTn id="23"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827584" y="5877272"/>
            <a:ext cx="7992888" cy="646331"/>
          </a:xfrm>
          <a:prstGeom prst="rect">
            <a:avLst/>
          </a:prstGeom>
          <a:noFill/>
        </p:spPr>
        <p:txBody>
          <a:bodyPr wrap="square" rtlCol="0">
            <a:spAutoFit/>
          </a:bodyPr>
          <a:lstStyle/>
          <a:p>
            <a:r>
              <a:rPr lang="sk-SK" sz="3600" dirty="0" smtClean="0">
                <a:ln>
                  <a:solidFill>
                    <a:srgbClr val="00B050"/>
                  </a:solidFill>
                </a:ln>
              </a:rPr>
              <a:t>. </a:t>
            </a:r>
            <a:endParaRPr lang="sk-SK" sz="3600" dirty="0">
              <a:ln>
                <a:solidFill>
                  <a:srgbClr val="00B050"/>
                </a:solidFill>
              </a:ln>
            </a:endParaRPr>
          </a:p>
        </p:txBody>
      </p:sp>
      <p:sp>
        <p:nvSpPr>
          <p:cNvPr id="8" name="Obdélník 7"/>
          <p:cNvSpPr/>
          <p:nvPr/>
        </p:nvSpPr>
        <p:spPr>
          <a:xfrm>
            <a:off x="323528" y="0"/>
            <a:ext cx="8640960" cy="2554545"/>
          </a:xfrm>
          <a:prstGeom prst="rect">
            <a:avLst/>
          </a:prstGeom>
        </p:spPr>
        <p:txBody>
          <a:bodyPr wrap="square">
            <a:spAutoFit/>
          </a:bodyPr>
          <a:lstStyle/>
          <a:p>
            <a:pPr algn="just"/>
            <a:r>
              <a:rPr lang="sk-SK" sz="1600" b="1" dirty="0" smtClean="0"/>
              <a:t>PREŠIEL  RÔČIK, DRUHÝ, PIATY  AJ  DEVIATY. VYRÁSTOL  Z  NEHO  PEKNÝ  VYSOKÝ  STROM. PYŠNE  SA  DÍVAL  OKOLO  SEBA. ALE  VIDEL, ŽE OKOLO  NEHO  SÚ EŠTE  VYŠŠIE  STROMY, PRETO  CHCEL  AJ  ON  VYRÁSŤ  EŠTE  VIAC. NO  MUSEL  SI  POČKAŤ. UBEHLO  VEĽA  ROKOV, KTORÉ  BOLI  POZNAČENÉ  SUCHOM, VÍCHRICAMI A MNOHÝMI  DAŽĎAMI. STROM  VŠAK VŠETKO  VYDRŽAL  A  DNES  MÁ  KRÁSNYCH  TRIDSAŤ  ROKOV. UŽ  JE  NAJVYŠŠÍ A SPOKOJNÝ. ZO  SVOJEJ  VÝŠKY  SA  DÍVA  NA  SVOJICH  KAMARÁTOV, KTORÍ  MU  NESIAHAJÚ  ANI  PO  PÁS. ODRAZU  V  DIAĽKE  NIEČO  POČUJE. JE  TO  ZVUK, KTORÝ  DOPOSIAĽ  NEPOČUL.  ČO  JE  TO?    VRRRR, VRRRR, VRRRR... NESIE  SA  LESOM.  NEPRÍJEMNÝ  ZVUK  JE  ČORAZ  BLIŽŠIE. SMREK  UŽ  POČUJE  AJ  NEJAKÉ  HLASY.  TO  SA  DREVORUBAČI  DOHADUJÚ, KTORÝ  STROM  SPÍLIA. AHA, TENTO  JE  KRÁSNY.  OZNAČIA  NÁŠ  SMREK  FAREBNOU  KRIEDOU  A  ODÍDU   PREČ.</a:t>
            </a:r>
            <a:endParaRPr lang="cs-CZ" sz="1600" b="1" dirty="0"/>
          </a:p>
        </p:txBody>
      </p:sp>
      <p:pic>
        <p:nvPicPr>
          <p:cNvPr id="14" name="Obrázok 1"/>
          <p:cNvPicPr>
            <a:picLocks noChangeAspect="1"/>
          </p:cNvPicPr>
          <p:nvPr/>
        </p:nvPicPr>
        <p:blipFill>
          <a:blip r:embed="rId2" cstate="print">
            <a:extLst>
              <a:ext uri="{28A0092B-C50C-407E-A947-70E740481C1C}">
                <a14:useLocalDpi xmlns:a14="http://schemas.microsoft.com/office/drawing/2010/main" xmlns="" val="0"/>
              </a:ext>
            </a:extLst>
          </a:blip>
          <a:srcRect l="1887" t="4949" r="943" b="4322"/>
          <a:stretch>
            <a:fillRect/>
          </a:stretch>
        </p:blipFill>
        <p:spPr>
          <a:xfrm>
            <a:off x="0" y="2564904"/>
            <a:ext cx="9144000" cy="4293096"/>
          </a:xfrm>
          <a:prstGeom prst="rect">
            <a:avLst/>
          </a:prstGeom>
          <a:ln>
            <a:noFill/>
          </a:ln>
        </p:spPr>
      </p:pic>
      <p:pic>
        <p:nvPicPr>
          <p:cNvPr id="1026" name="Picture 2" descr="C:\Users\Marta\Desktop\jedl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07904" y="2132856"/>
            <a:ext cx="2754470"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otiv sady Office">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1830</Words>
  <Application>Microsoft Office PowerPoint</Application>
  <PresentationFormat>Prezentácia na obrazovke (4:3)</PresentationFormat>
  <Paragraphs>200</Paragraphs>
  <Slides>25</Slides>
  <Notes>1</Notes>
  <HiddenSlides>0</HiddenSlides>
  <MMClips>0</MMClips>
  <ScaleCrop>false</ScaleCrop>
  <HeadingPairs>
    <vt:vector size="4" baseType="variant">
      <vt:variant>
        <vt:lpstr>Motív</vt:lpstr>
      </vt:variant>
      <vt:variant>
        <vt:i4>1</vt:i4>
      </vt:variant>
      <vt:variant>
        <vt:lpstr>Nadpisy snímok</vt:lpstr>
      </vt:variant>
      <vt:variant>
        <vt:i4>25</vt:i4>
      </vt:variant>
    </vt:vector>
  </HeadingPairs>
  <TitlesOfParts>
    <vt:vector size="26" baseType="lpstr">
      <vt:lpstr>Motiv sady Office</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HP-Skola</dc:creator>
  <cp:lastModifiedBy>surculus</cp:lastModifiedBy>
  <cp:revision>178</cp:revision>
  <dcterms:created xsi:type="dcterms:W3CDTF">2012-11-17T17:33:40Z</dcterms:created>
  <dcterms:modified xsi:type="dcterms:W3CDTF">2021-02-26T19:43:01Z</dcterms:modified>
</cp:coreProperties>
</file>